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8">
  <p:sldMasterIdLst>
    <p:sldMasterId id="2147483684" r:id="rId1"/>
  </p:sldMasterIdLst>
  <p:notesMasterIdLst>
    <p:notesMasterId r:id="rId31"/>
  </p:notesMasterIdLst>
  <p:sldIdLst>
    <p:sldId id="256" r:id="rId2"/>
    <p:sldId id="274" r:id="rId3"/>
    <p:sldId id="311" r:id="rId4"/>
    <p:sldId id="287" r:id="rId5"/>
    <p:sldId id="312" r:id="rId6"/>
    <p:sldId id="313" r:id="rId7"/>
    <p:sldId id="314" r:id="rId8"/>
    <p:sldId id="315" r:id="rId9"/>
    <p:sldId id="316" r:id="rId10"/>
    <p:sldId id="317" r:id="rId11"/>
    <p:sldId id="318" r:id="rId12"/>
    <p:sldId id="321" r:id="rId13"/>
    <p:sldId id="323" r:id="rId14"/>
    <p:sldId id="324" r:id="rId15"/>
    <p:sldId id="325" r:id="rId16"/>
    <p:sldId id="326" r:id="rId17"/>
    <p:sldId id="327" r:id="rId18"/>
    <p:sldId id="328" r:id="rId19"/>
    <p:sldId id="329" r:id="rId20"/>
    <p:sldId id="330" r:id="rId21"/>
    <p:sldId id="331" r:id="rId22"/>
    <p:sldId id="332" r:id="rId23"/>
    <p:sldId id="333" r:id="rId24"/>
    <p:sldId id="334" r:id="rId25"/>
    <p:sldId id="335" r:id="rId26"/>
    <p:sldId id="336" r:id="rId27"/>
    <p:sldId id="337" r:id="rId28"/>
    <p:sldId id="339" r:id="rId29"/>
    <p:sldId id="338" r:id="rId30"/>
  </p:sldIdLst>
  <p:sldSz cx="9144000" cy="5143500" type="screen16x9"/>
  <p:notesSz cx="6858000" cy="9144000"/>
  <p:embeddedFontLst>
    <p:embeddedFont>
      <p:font typeface="Comfortaa" panose="020B0604020202020204" charset="0"/>
      <p:regular r:id="rId32"/>
      <p:bold r:id="rId33"/>
    </p:embeddedFont>
    <p:embeddedFont>
      <p:font typeface="PT Sans" panose="020B0604020202020204" charset="0"/>
      <p:regular r:id="rId34"/>
      <p:bold r:id="rId35"/>
      <p:italic r:id="rId36"/>
      <p:boldItalic r:id="rId37"/>
    </p:embeddedFont>
    <p:embeddedFont>
      <p:font typeface="DM Sans" panose="020B0604020202020204" charset="0"/>
      <p:regular r:id="rId38"/>
      <p:bold r:id="rId39"/>
      <p:italic r:id="rId40"/>
      <p:boldItalic r:id="rId41"/>
    </p:embeddedFont>
    <p:embeddedFont>
      <p:font typeface="Lato" panose="020B060402020202020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5D244CA0-D3FD-4E95-A416-B6631744E97D}">
          <p14:sldIdLst>
            <p14:sldId id="256"/>
            <p14:sldId id="274"/>
            <p14:sldId id="311"/>
            <p14:sldId id="287"/>
            <p14:sldId id="312"/>
            <p14:sldId id="313"/>
            <p14:sldId id="314"/>
            <p14:sldId id="315"/>
            <p14:sldId id="316"/>
            <p14:sldId id="317"/>
            <p14:sldId id="318"/>
            <p14:sldId id="321"/>
            <p14:sldId id="323"/>
            <p14:sldId id="324"/>
            <p14:sldId id="325"/>
            <p14:sldId id="326"/>
            <p14:sldId id="327"/>
            <p14:sldId id="328"/>
            <p14:sldId id="329"/>
            <p14:sldId id="330"/>
            <p14:sldId id="331"/>
            <p14:sldId id="332"/>
            <p14:sldId id="333"/>
            <p14:sldId id="334"/>
            <p14:sldId id="335"/>
            <p14:sldId id="336"/>
            <p14:sldId id="337"/>
            <p14:sldId id="339"/>
            <p14:sldId id="33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8A8EC9-7D12-44F3-A831-DB78DF60EAFA}">
  <a:tblStyle styleId="{308A8EC9-7D12-44F3-A831-DB78DF60EA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7171F39-1817-4BC2-A2D6-0876D49F6F3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62" autoAdjust="0"/>
    <p:restoredTop sz="86418" autoAdjust="0"/>
  </p:normalViewPr>
  <p:slideViewPr>
    <p:cSldViewPr snapToGrid="0">
      <p:cViewPr varScale="1">
        <p:scale>
          <a:sx n="85" d="100"/>
          <a:sy n="85" d="100"/>
        </p:scale>
        <p:origin x="246" y="60"/>
      </p:cViewPr>
      <p:guideLst/>
    </p:cSldViewPr>
  </p:slideViewPr>
  <p:outlineViewPr>
    <p:cViewPr>
      <p:scale>
        <a:sx n="33" d="100"/>
        <a:sy n="33" d="100"/>
      </p:scale>
      <p:origin x="0" y="-1495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6348ffd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06348ffd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2063e606fdb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2063e606fdb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0074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2063e606fdb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2063e606fdb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624055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684383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569265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587906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164450" y="1264225"/>
            <a:ext cx="6815100" cy="19272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lvl1pPr lvl="0" algn="ctr">
              <a:lnSpc>
                <a:spcPct val="115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220750" y="3232150"/>
            <a:ext cx="4702500" cy="475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 name="Google Shape;19;p4"/>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 name="Google Shape;21;p4"/>
          <p:cNvSpPr txBox="1">
            <a:spLocks noGrp="1"/>
          </p:cNvSpPr>
          <p:nvPr>
            <p:ph type="body" idx="1"/>
          </p:nvPr>
        </p:nvSpPr>
        <p:spPr>
          <a:xfrm>
            <a:off x="720000" y="1215751"/>
            <a:ext cx="7704000" cy="481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pic>
        <p:nvPicPr>
          <p:cNvPr id="31" name="Google Shape;31;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 name="Google Shape;32;p6"/>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5"/>
        <p:cNvGrpSpPr/>
        <p:nvPr/>
      </p:nvGrpSpPr>
      <p:grpSpPr>
        <a:xfrm>
          <a:off x="0" y="0"/>
          <a:ext cx="0" cy="0"/>
          <a:chOff x="0" y="0"/>
          <a:chExt cx="0" cy="0"/>
        </a:xfrm>
      </p:grpSpPr>
      <p:pic>
        <p:nvPicPr>
          <p:cNvPr id="86" name="Google Shape;86;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 name="Google Shape;87;p16"/>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2">
  <p:cSld name="ONE_COLUMN_TEXT_1">
    <p:spTree>
      <p:nvGrpSpPr>
        <p:cNvPr id="1" name="Shape 108"/>
        <p:cNvGrpSpPr/>
        <p:nvPr/>
      </p:nvGrpSpPr>
      <p:grpSpPr>
        <a:xfrm>
          <a:off x="0" y="0"/>
          <a:ext cx="0" cy="0"/>
          <a:chOff x="0" y="0"/>
          <a:chExt cx="0" cy="0"/>
        </a:xfrm>
      </p:grpSpPr>
      <p:pic>
        <p:nvPicPr>
          <p:cNvPr id="109" name="Google Shape;109;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0" name="Google Shape;110;p21"/>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2" name="Google Shape;112;p21"/>
          <p:cNvSpPr txBox="1">
            <a:spLocks noGrp="1"/>
          </p:cNvSpPr>
          <p:nvPr>
            <p:ph type="subTitle" idx="1"/>
          </p:nvPr>
        </p:nvSpPr>
        <p:spPr>
          <a:xfrm>
            <a:off x="1710150" y="1471700"/>
            <a:ext cx="5723700" cy="2749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89"/>
        <p:cNvGrpSpPr/>
        <p:nvPr/>
      </p:nvGrpSpPr>
      <p:grpSpPr>
        <a:xfrm>
          <a:off x="0" y="0"/>
          <a:ext cx="0" cy="0"/>
          <a:chOff x="0" y="0"/>
          <a:chExt cx="0" cy="0"/>
        </a:xfrm>
      </p:grpSpPr>
      <p:pic>
        <p:nvPicPr>
          <p:cNvPr id="190" name="Google Shape;190;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1" name="Google Shape;191;p31"/>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txBox="1">
            <a:spLocks noGrp="1"/>
          </p:cNvSpPr>
          <p:nvPr>
            <p:ph type="title" hasCustomPrompt="1"/>
          </p:nvPr>
        </p:nvSpPr>
        <p:spPr>
          <a:xfrm>
            <a:off x="2223600" y="552112"/>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3" name="Google Shape;193;p31"/>
          <p:cNvSpPr txBox="1">
            <a:spLocks noGrp="1"/>
          </p:cNvSpPr>
          <p:nvPr>
            <p:ph type="subTitle" idx="1"/>
          </p:nvPr>
        </p:nvSpPr>
        <p:spPr>
          <a:xfrm>
            <a:off x="2223600" y="1288075"/>
            <a:ext cx="4696800" cy="3999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700">
                <a:solidFill>
                  <a:schemeClr val="lt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4" name="Google Shape;194;p31"/>
          <p:cNvSpPr txBox="1">
            <a:spLocks noGrp="1"/>
          </p:cNvSpPr>
          <p:nvPr>
            <p:ph type="title" idx="2" hasCustomPrompt="1"/>
          </p:nvPr>
        </p:nvSpPr>
        <p:spPr>
          <a:xfrm>
            <a:off x="2223600" y="1904368"/>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5" name="Google Shape;195;p31"/>
          <p:cNvSpPr txBox="1">
            <a:spLocks noGrp="1"/>
          </p:cNvSpPr>
          <p:nvPr>
            <p:ph type="subTitle" idx="3"/>
          </p:nvPr>
        </p:nvSpPr>
        <p:spPr>
          <a:xfrm>
            <a:off x="2223600" y="2640332"/>
            <a:ext cx="4696800" cy="40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700">
                <a:solidFill>
                  <a:schemeClr val="lt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6" name="Google Shape;196;p31"/>
          <p:cNvSpPr txBox="1">
            <a:spLocks noGrp="1"/>
          </p:cNvSpPr>
          <p:nvPr>
            <p:ph type="title" idx="4" hasCustomPrompt="1"/>
          </p:nvPr>
        </p:nvSpPr>
        <p:spPr>
          <a:xfrm>
            <a:off x="2223600" y="3256624"/>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7" name="Google Shape;197;p31"/>
          <p:cNvSpPr txBox="1">
            <a:spLocks noGrp="1"/>
          </p:cNvSpPr>
          <p:nvPr>
            <p:ph type="subTitle" idx="5"/>
          </p:nvPr>
        </p:nvSpPr>
        <p:spPr>
          <a:xfrm>
            <a:off x="2223600" y="3992588"/>
            <a:ext cx="4696800" cy="40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700">
                <a:solidFill>
                  <a:schemeClr val="lt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7"/>
        <p:cNvGrpSpPr/>
        <p:nvPr/>
      </p:nvGrpSpPr>
      <p:grpSpPr>
        <a:xfrm>
          <a:off x="0" y="0"/>
          <a:ext cx="0" cy="0"/>
          <a:chOff x="0" y="0"/>
          <a:chExt cx="0" cy="0"/>
        </a:xfrm>
      </p:grpSpPr>
      <p:pic>
        <p:nvPicPr>
          <p:cNvPr id="218" name="Google Shape;218;p3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9" name="Google Shape;219;p34"/>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0"/>
        <p:cNvGrpSpPr/>
        <p:nvPr/>
      </p:nvGrpSpPr>
      <p:grpSpPr>
        <a:xfrm>
          <a:off x="0" y="0"/>
          <a:ext cx="0" cy="0"/>
          <a:chOff x="0" y="0"/>
          <a:chExt cx="0" cy="0"/>
        </a:xfrm>
      </p:grpSpPr>
      <p:pic>
        <p:nvPicPr>
          <p:cNvPr id="221" name="Google Shape;221;p3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2" name="Google Shape;222;p35"/>
          <p:cNvSpPr/>
          <p:nvPr/>
        </p:nvSpPr>
        <p:spPr>
          <a:xfrm>
            <a:off x="1057350" y="663150"/>
            <a:ext cx="7029300" cy="3817200"/>
          </a:xfrm>
          <a:prstGeom prst="rect">
            <a:avLst/>
          </a:prstGeom>
          <a:solidFill>
            <a:srgbClr val="072C4E">
              <a:alpha val="86310"/>
            </a:srgbClr>
          </a:solidFill>
          <a:ln w="38100" cap="flat" cmpd="sng">
            <a:solidFill>
              <a:srgbClr val="FFE000"/>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226"/>
        <p:cNvGrpSpPr/>
        <p:nvPr/>
      </p:nvGrpSpPr>
      <p:grpSpPr>
        <a:xfrm>
          <a:off x="0" y="0"/>
          <a:ext cx="0" cy="0"/>
          <a:chOff x="0" y="0"/>
          <a:chExt cx="0" cy="0"/>
        </a:xfrm>
      </p:grpSpPr>
    </p:spTree>
    <p:extLst>
      <p:ext uri="{BB962C8B-B14F-4D97-AF65-F5344CB8AC3E}">
        <p14:creationId xmlns:p14="http://schemas.microsoft.com/office/powerpoint/2010/main" val="2196972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Comfortaa"/>
              <a:buNone/>
              <a:defRPr sz="3500" b="1">
                <a:solidFill>
                  <a:schemeClr val="dk1"/>
                </a:solidFill>
                <a:latin typeface="Comfortaa"/>
                <a:ea typeface="Comfortaa"/>
                <a:cs typeface="Comfortaa"/>
                <a:sym typeface="Comfortaa"/>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62" r:id="rId4"/>
    <p:sldLayoutId id="2147483667" r:id="rId5"/>
    <p:sldLayoutId id="2147483677" r:id="rId6"/>
    <p:sldLayoutId id="2147483680" r:id="rId7"/>
    <p:sldLayoutId id="2147483681" r:id="rId8"/>
    <p:sldLayoutId id="214748368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s://www.geeksforgeeks.org/tag/neural-network/"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2"/>
        <p:cNvGrpSpPr/>
        <p:nvPr/>
      </p:nvGrpSpPr>
      <p:grpSpPr>
        <a:xfrm>
          <a:off x="0" y="0"/>
          <a:ext cx="0" cy="0"/>
          <a:chOff x="0" y="0"/>
          <a:chExt cx="0" cy="0"/>
        </a:xfrm>
      </p:grpSpPr>
      <p:sp>
        <p:nvSpPr>
          <p:cNvPr id="233" name="Google Shape;233;p39"/>
          <p:cNvSpPr/>
          <p:nvPr/>
        </p:nvSpPr>
        <p:spPr>
          <a:xfrm>
            <a:off x="375920" y="101600"/>
            <a:ext cx="8453120" cy="4907279"/>
          </a:xfrm>
          <a:prstGeom prst="rect">
            <a:avLst/>
          </a:prstGeom>
          <a:solidFill>
            <a:srgbClr val="072C4E">
              <a:alpha val="86310"/>
            </a:srgbClr>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9"/>
          <p:cNvSpPr txBox="1">
            <a:spLocks noGrp="1"/>
          </p:cNvSpPr>
          <p:nvPr>
            <p:ph type="ctrTitle"/>
          </p:nvPr>
        </p:nvSpPr>
        <p:spPr>
          <a:xfrm>
            <a:off x="1164450" y="396240"/>
            <a:ext cx="6815100" cy="2276931"/>
          </a:xfrm>
          <a:prstGeom prst="rect">
            <a:avLst/>
          </a:prstGeom>
        </p:spPr>
        <p:txBody>
          <a:bodyPr spcFirstLastPara="1" wrap="square" lIns="91425" tIns="91425" rIns="91425" bIns="91425" anchor="b" anchorCtr="0">
            <a:noAutofit/>
          </a:bodyPr>
          <a:lstStyle/>
          <a:p>
            <a:pPr lvl="0"/>
            <a:r>
              <a:rPr lang="en-IN" b="0" dirty="0">
                <a:solidFill>
                  <a:srgbClr val="FFC000"/>
                </a:solidFill>
              </a:rPr>
              <a:t>Building a Smarter AI-Powered Spam Classifier</a:t>
            </a:r>
            <a:endParaRPr dirty="0">
              <a:solidFill>
                <a:srgbClr val="FFC000"/>
              </a:solidFill>
            </a:endParaRPr>
          </a:p>
        </p:txBody>
      </p:sp>
      <p:cxnSp>
        <p:nvCxnSpPr>
          <p:cNvPr id="236" name="Google Shape;236;p39"/>
          <p:cNvCxnSpPr/>
          <p:nvPr/>
        </p:nvCxnSpPr>
        <p:spPr>
          <a:xfrm rot="10800000" flipH="1">
            <a:off x="5924250" y="972600"/>
            <a:ext cx="2162400" cy="156300"/>
          </a:xfrm>
          <a:prstGeom prst="bentConnector3">
            <a:avLst>
              <a:gd name="adj1" fmla="val 50000"/>
            </a:avLst>
          </a:prstGeom>
          <a:noFill/>
          <a:ln w="19050" cap="flat" cmpd="sng">
            <a:solidFill>
              <a:schemeClr val="dk2"/>
            </a:solidFill>
            <a:prstDash val="solid"/>
            <a:round/>
            <a:headEnd type="oval" w="med" len="med"/>
            <a:tailEnd type="none" w="med" len="med"/>
          </a:ln>
        </p:spPr>
      </p:cxnSp>
      <p:cxnSp>
        <p:nvCxnSpPr>
          <p:cNvPr id="237" name="Google Shape;237;p39"/>
          <p:cNvCxnSpPr/>
          <p:nvPr/>
        </p:nvCxnSpPr>
        <p:spPr>
          <a:xfrm rot="-5400000">
            <a:off x="6848275" y="3637175"/>
            <a:ext cx="1260000" cy="4077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8" name="Google Shape;238;p39"/>
          <p:cNvCxnSpPr/>
          <p:nvPr/>
        </p:nvCxnSpPr>
        <p:spPr>
          <a:xfrm rot="10800000" flipH="1">
            <a:off x="1122850" y="3609425"/>
            <a:ext cx="750300" cy="315000"/>
          </a:xfrm>
          <a:prstGeom prst="bentConnector3">
            <a:avLst>
              <a:gd name="adj1" fmla="val 50000"/>
            </a:avLst>
          </a:prstGeom>
          <a:noFill/>
          <a:ln w="19050" cap="flat" cmpd="sng">
            <a:solidFill>
              <a:schemeClr val="dk2"/>
            </a:solidFill>
            <a:prstDash val="solid"/>
            <a:round/>
            <a:headEnd type="none" w="med" len="med"/>
            <a:tailEnd type="oval" w="med" len="med"/>
          </a:ln>
        </p:spPr>
      </p:cxnSp>
      <p:sp>
        <p:nvSpPr>
          <p:cNvPr id="2" name="Subtitle 1"/>
          <p:cNvSpPr>
            <a:spLocks noGrp="1"/>
          </p:cNvSpPr>
          <p:nvPr>
            <p:ph type="subTitle" idx="1"/>
          </p:nvPr>
        </p:nvSpPr>
        <p:spPr>
          <a:xfrm>
            <a:off x="1971040" y="2870968"/>
            <a:ext cx="4998720" cy="1737359"/>
          </a:xfrm>
        </p:spPr>
        <p:txBody>
          <a:bodyPr/>
          <a:lstStyle/>
          <a:p>
            <a:r>
              <a:rPr lang="en-IN" dirty="0"/>
              <a:t>TEAM MEMBERS </a:t>
            </a:r>
            <a:endParaRPr lang="en-IN" dirty="0" smtClean="0"/>
          </a:p>
          <a:p>
            <a:r>
              <a:rPr lang="en-IN" dirty="0"/>
              <a:t> </a:t>
            </a:r>
            <a:r>
              <a:rPr lang="en-IN" dirty="0" smtClean="0"/>
              <a:t> </a:t>
            </a:r>
            <a:r>
              <a:rPr lang="en-IN" dirty="0" smtClean="0"/>
              <a:t> G. GANESH </a:t>
            </a:r>
            <a:r>
              <a:rPr lang="en-IN" dirty="0"/>
              <a:t>GOPAL  (</a:t>
            </a:r>
            <a:r>
              <a:rPr lang="en-IN" dirty="0" smtClean="0"/>
              <a:t>821021104019)</a:t>
            </a:r>
          </a:p>
          <a:p>
            <a:r>
              <a:rPr lang="en-IN" dirty="0"/>
              <a:t> </a:t>
            </a:r>
            <a:r>
              <a:rPr lang="en-IN" dirty="0" smtClean="0"/>
              <a:t>   S</a:t>
            </a:r>
            <a:r>
              <a:rPr lang="en-IN" dirty="0"/>
              <a:t>. </a:t>
            </a:r>
            <a:r>
              <a:rPr lang="en-IN" dirty="0" smtClean="0"/>
              <a:t> ABDUR </a:t>
            </a:r>
            <a:r>
              <a:rPr lang="en-IN" dirty="0"/>
              <a:t>RAZZAK  (</a:t>
            </a:r>
            <a:r>
              <a:rPr lang="en-IN" dirty="0" smtClean="0"/>
              <a:t>821021104004)</a:t>
            </a:r>
          </a:p>
          <a:p>
            <a:pPr defTabSz="1584325"/>
            <a:r>
              <a:rPr lang="en-IN" dirty="0" smtClean="0"/>
              <a:t>      K. SRI </a:t>
            </a:r>
            <a:r>
              <a:rPr lang="en-IN" dirty="0"/>
              <a:t>RAM </a:t>
            </a:r>
            <a:r>
              <a:rPr lang="en-IN" dirty="0" smtClean="0"/>
              <a:t>                      (</a:t>
            </a:r>
            <a:r>
              <a:rPr lang="en-IN" dirty="0"/>
              <a:t>821021104044)</a:t>
            </a:r>
          </a:p>
          <a:p>
            <a:r>
              <a:rPr lang="en-IN" dirty="0"/>
              <a:t>   </a:t>
            </a:r>
            <a:r>
              <a:rPr lang="en-IN" dirty="0" smtClean="0"/>
              <a:t>  B</a:t>
            </a:r>
            <a:r>
              <a:rPr lang="en-IN" dirty="0"/>
              <a:t>. GANESH                   </a:t>
            </a:r>
            <a:r>
              <a:rPr lang="en-IN" dirty="0" smtClean="0"/>
              <a:t> (</a:t>
            </a:r>
            <a:r>
              <a:rPr lang="en-IN" dirty="0"/>
              <a:t>821021104302)</a:t>
            </a:r>
          </a:p>
          <a:p>
            <a:r>
              <a:rPr lang="en-IN" dirty="0"/>
              <a:t>    K. SIVA PRAKASH     (821021104305)</a:t>
            </a:r>
          </a:p>
          <a:p>
            <a:r>
              <a:rPr lang="en-IN" dirty="0" smtClean="0"/>
              <a:t>              </a:t>
            </a:r>
            <a:endParaRPr lang="en-IN"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960" y="386080"/>
            <a:ext cx="8097520" cy="4378960"/>
          </a:xfrm>
        </p:spPr>
        <p:txBody>
          <a:bodyPr/>
          <a:lstStyle/>
          <a:p>
            <a:pPr algn="l"/>
            <a:r>
              <a:rPr lang="en-IN" sz="2400" dirty="0" smtClean="0">
                <a:solidFill>
                  <a:srgbClr val="FFC000"/>
                </a:solidFill>
              </a:rPr>
              <a:t>Data </a:t>
            </a:r>
            <a:r>
              <a:rPr lang="en-IN" sz="2400" dirty="0">
                <a:solidFill>
                  <a:srgbClr val="FFC000"/>
                </a:solidFill>
              </a:rPr>
              <a:t>Collection and </a:t>
            </a:r>
            <a:r>
              <a:rPr lang="en-IN" sz="2400" dirty="0" err="1" smtClean="0">
                <a:solidFill>
                  <a:srgbClr val="FFC000"/>
                </a:solidFill>
              </a:rPr>
              <a:t>Preprocessing</a:t>
            </a:r>
            <a:r>
              <a:rPr lang="en-IN" sz="2400" dirty="0" smtClean="0">
                <a:solidFill>
                  <a:srgbClr val="FFC000"/>
                </a:solidFill>
              </a:rPr>
              <a:t>:</a:t>
            </a:r>
            <a:r>
              <a:rPr lang="en-IN" sz="1800" b="0" dirty="0"/>
              <a:t/>
            </a:r>
            <a:br>
              <a:rPr lang="en-IN" sz="1800" b="0" dirty="0"/>
            </a:br>
            <a:r>
              <a:rPr lang="en-IN" sz="1800" b="0" dirty="0" smtClean="0"/>
              <a:t>  1. Download </a:t>
            </a:r>
            <a:r>
              <a:rPr lang="en-IN" sz="1800" b="0" dirty="0"/>
              <a:t>the dataset from the provided </a:t>
            </a:r>
            <a:r>
              <a:rPr lang="en-IN" sz="1800" b="0" dirty="0" err="1"/>
              <a:t>Kaggle</a:t>
            </a:r>
            <a:r>
              <a:rPr lang="en-IN" sz="1800" b="0" dirty="0"/>
              <a:t> link.</a:t>
            </a:r>
            <a:br>
              <a:rPr lang="en-IN" sz="1800" b="0" dirty="0"/>
            </a:br>
            <a:r>
              <a:rPr lang="en-IN" sz="1800" b="0" dirty="0" smtClean="0"/>
              <a:t>  2. Load </a:t>
            </a:r>
            <a:r>
              <a:rPr lang="en-IN" sz="1800" b="0" dirty="0"/>
              <a:t>the dataset and examine its structure.</a:t>
            </a:r>
            <a:br>
              <a:rPr lang="en-IN" sz="1800" b="0" dirty="0"/>
            </a:br>
            <a:r>
              <a:rPr lang="en-IN" sz="1800" b="0" dirty="0" smtClean="0"/>
              <a:t>  3. </a:t>
            </a:r>
            <a:r>
              <a:rPr lang="en-IN" sz="1800" b="0" dirty="0" err="1" smtClean="0"/>
              <a:t>Preprocess</a:t>
            </a:r>
            <a:r>
              <a:rPr lang="en-IN" sz="1800" b="0" dirty="0" smtClean="0"/>
              <a:t> </a:t>
            </a:r>
            <a:r>
              <a:rPr lang="en-IN" sz="1800" b="0" dirty="0"/>
              <a:t>the text data by removing punctuation, converting text to lowercase, and tokenizing the </a:t>
            </a:r>
            <a:r>
              <a:rPr lang="en-IN" sz="1800" b="0" dirty="0" smtClean="0"/>
              <a:t>messages.</a:t>
            </a:r>
            <a:br>
              <a:rPr lang="en-IN" sz="1800" b="0" dirty="0" smtClean="0"/>
            </a:br>
            <a:r>
              <a:rPr lang="en-IN" sz="1800" b="0" dirty="0" smtClean="0"/>
              <a:t/>
            </a:r>
            <a:br>
              <a:rPr lang="en-IN" sz="1800" b="0" dirty="0" smtClean="0"/>
            </a:br>
            <a:r>
              <a:rPr lang="en-IN" sz="2400" dirty="0" smtClean="0">
                <a:solidFill>
                  <a:srgbClr val="FFC000"/>
                </a:solidFill>
              </a:rPr>
              <a:t>Data </a:t>
            </a:r>
            <a:r>
              <a:rPr lang="en-IN" sz="2400" dirty="0">
                <a:solidFill>
                  <a:srgbClr val="FFC000"/>
                </a:solidFill>
              </a:rPr>
              <a:t>Exploration:</a:t>
            </a:r>
            <a:r>
              <a:rPr lang="en-IN" sz="1800" b="0" dirty="0"/>
              <a:t/>
            </a:r>
            <a:br>
              <a:rPr lang="en-IN" sz="1800" b="0" dirty="0"/>
            </a:br>
            <a:r>
              <a:rPr lang="en-IN" sz="1800" b="0" dirty="0" smtClean="0"/>
              <a:t>                                            Explore </a:t>
            </a:r>
            <a:r>
              <a:rPr lang="en-IN" sz="1800" b="0" dirty="0"/>
              <a:t>the dataset to understand its distribution, class balance, and any patterns in the data</a:t>
            </a:r>
            <a:r>
              <a:rPr lang="en-IN" sz="1800" b="0" dirty="0" smtClean="0"/>
              <a:t>.</a:t>
            </a:r>
            <a:br>
              <a:rPr lang="en-IN" sz="1800" b="0" dirty="0" smtClean="0"/>
            </a:br>
            <a:r>
              <a:rPr lang="en-IN" sz="1800" b="0" dirty="0"/>
              <a:t/>
            </a:r>
            <a:br>
              <a:rPr lang="en-IN" sz="1800" b="0" dirty="0"/>
            </a:br>
            <a:r>
              <a:rPr lang="en-IN" sz="2400" dirty="0" smtClean="0">
                <a:solidFill>
                  <a:srgbClr val="FFC000"/>
                </a:solidFill>
              </a:rPr>
              <a:t>Feature </a:t>
            </a:r>
            <a:r>
              <a:rPr lang="en-IN" sz="2400" dirty="0">
                <a:solidFill>
                  <a:srgbClr val="FFC000"/>
                </a:solidFill>
              </a:rPr>
              <a:t>Extraction:</a:t>
            </a:r>
            <a:r>
              <a:rPr lang="en-IN" sz="1200" b="0" dirty="0"/>
              <a:t/>
            </a:r>
            <a:br>
              <a:rPr lang="en-IN" sz="1200" b="0" dirty="0"/>
            </a:br>
            <a:r>
              <a:rPr lang="en-IN" sz="1200" b="0" dirty="0" smtClean="0"/>
              <a:t>                                                                              </a:t>
            </a:r>
            <a:r>
              <a:rPr lang="en-IN" sz="1600" b="0" dirty="0" smtClean="0"/>
              <a:t>Convert </a:t>
            </a:r>
            <a:r>
              <a:rPr lang="en-IN" sz="1600" b="0" dirty="0"/>
              <a:t>the text messages into numerical features. You can use TF-IDF (Term Frequency-Inverse Document Frequency) or other techniques like Word </a:t>
            </a:r>
            <a:r>
              <a:rPr lang="en-IN" sz="1600" b="0" dirty="0" err="1"/>
              <a:t>Embeddings</a:t>
            </a:r>
            <a:r>
              <a:rPr lang="en-IN" sz="1600" b="0" dirty="0"/>
              <a:t> (Word2Vec, </a:t>
            </a:r>
            <a:r>
              <a:rPr lang="en-IN" sz="1600" b="0" dirty="0" err="1"/>
              <a:t>GloVe</a:t>
            </a:r>
            <a:r>
              <a:rPr lang="en-IN" sz="1600" b="0" dirty="0"/>
              <a:t>).</a:t>
            </a:r>
            <a:br>
              <a:rPr lang="en-IN" sz="1600" b="0" dirty="0"/>
            </a:br>
            <a:endParaRPr lang="en-IN" sz="1600" dirty="0"/>
          </a:p>
        </p:txBody>
      </p:sp>
    </p:spTree>
    <p:extLst>
      <p:ext uri="{BB962C8B-B14F-4D97-AF65-F5344CB8AC3E}">
        <p14:creationId xmlns:p14="http://schemas.microsoft.com/office/powerpoint/2010/main" val="4668419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960" y="386080"/>
            <a:ext cx="8097520" cy="4378960"/>
          </a:xfrm>
        </p:spPr>
        <p:txBody>
          <a:bodyPr/>
          <a:lstStyle/>
          <a:p>
            <a:pPr algn="l"/>
            <a:r>
              <a:rPr lang="en-IN" sz="2400" dirty="0" smtClean="0"/>
              <a:t> </a:t>
            </a:r>
            <a:r>
              <a:rPr lang="en-IN" sz="2400" dirty="0">
                <a:solidFill>
                  <a:srgbClr val="FFC000"/>
                </a:solidFill>
              </a:rPr>
              <a:t>Split Data:</a:t>
            </a:r>
            <a:r>
              <a:rPr lang="en-IN" sz="1200" b="0" dirty="0"/>
              <a:t/>
            </a:r>
            <a:br>
              <a:rPr lang="en-IN" sz="1200" b="0" dirty="0"/>
            </a:br>
            <a:r>
              <a:rPr lang="en-IN" sz="1200" b="0" dirty="0" smtClean="0"/>
              <a:t>                   </a:t>
            </a:r>
            <a:r>
              <a:rPr lang="en-IN" sz="1800" b="0" dirty="0" smtClean="0"/>
              <a:t>Split </a:t>
            </a:r>
            <a:r>
              <a:rPr lang="en-IN" sz="1800" b="0" dirty="0"/>
              <a:t>the dataset into a training set, a validation set, and a test set. A common split is 70% for training, 15% for validation, and 15% for testing</a:t>
            </a:r>
            <a:r>
              <a:rPr lang="en-IN" sz="1800" b="0" dirty="0" smtClean="0"/>
              <a:t>.</a:t>
            </a:r>
            <a:r>
              <a:rPr lang="en-IN" sz="1600" b="0" dirty="0" smtClean="0"/>
              <a:t/>
            </a:r>
            <a:br>
              <a:rPr lang="en-IN" sz="1600" b="0" dirty="0" smtClean="0"/>
            </a:br>
            <a:r>
              <a:rPr lang="en-IN" sz="1200" b="0" dirty="0">
                <a:solidFill>
                  <a:schemeClr val="bg2">
                    <a:lumMod val="60000"/>
                    <a:lumOff val="40000"/>
                  </a:schemeClr>
                </a:solidFill>
              </a:rPr>
              <a:t/>
            </a:r>
            <a:br>
              <a:rPr lang="en-IN" sz="1200" b="0" dirty="0">
                <a:solidFill>
                  <a:schemeClr val="bg2">
                    <a:lumMod val="60000"/>
                    <a:lumOff val="40000"/>
                  </a:schemeClr>
                </a:solidFill>
              </a:rPr>
            </a:br>
            <a:r>
              <a:rPr lang="en-IN" sz="1200" dirty="0" smtClean="0">
                <a:solidFill>
                  <a:schemeClr val="bg2">
                    <a:lumMod val="60000"/>
                    <a:lumOff val="40000"/>
                  </a:schemeClr>
                </a:solidFill>
              </a:rPr>
              <a:t> </a:t>
            </a:r>
            <a:r>
              <a:rPr lang="en-IN" sz="2400" dirty="0">
                <a:solidFill>
                  <a:srgbClr val="FFC000"/>
                </a:solidFill>
              </a:rPr>
              <a:t>Select a Machine Learning Algorithm:</a:t>
            </a:r>
            <a:r>
              <a:rPr lang="en-IN" sz="1200" b="0" dirty="0"/>
              <a:t/>
            </a:r>
            <a:br>
              <a:rPr lang="en-IN" sz="1200" b="0" dirty="0"/>
            </a:br>
            <a:r>
              <a:rPr lang="en-IN" sz="1200" b="0" dirty="0" smtClean="0"/>
              <a:t>                                  </a:t>
            </a:r>
            <a:r>
              <a:rPr lang="en-IN" sz="1800" b="0" dirty="0" smtClean="0"/>
              <a:t>Choose </a:t>
            </a:r>
            <a:r>
              <a:rPr lang="en-IN" sz="1800" b="0" dirty="0"/>
              <a:t>a machine learning algorithm for text classification. For this task, a good starting point is to use Multinomial Naive Bayes, which is a common choice for text classification problems</a:t>
            </a:r>
            <a:r>
              <a:rPr lang="en-IN" sz="1800" b="0" dirty="0" smtClean="0"/>
              <a:t>.</a:t>
            </a:r>
            <a:r>
              <a:rPr lang="en-IN" sz="1800" b="0" dirty="0"/>
              <a:t/>
            </a:r>
            <a:br>
              <a:rPr lang="en-IN" sz="1800" b="0" dirty="0"/>
            </a:br>
            <a:r>
              <a:rPr lang="en-IN" sz="1200" b="0" dirty="0">
                <a:solidFill>
                  <a:srgbClr val="FFC000"/>
                </a:solidFill>
              </a:rPr>
              <a:t/>
            </a:r>
            <a:br>
              <a:rPr lang="en-IN" sz="1200" b="0" dirty="0">
                <a:solidFill>
                  <a:srgbClr val="FFC000"/>
                </a:solidFill>
              </a:rPr>
            </a:br>
            <a:r>
              <a:rPr lang="en-IN" sz="2400" dirty="0" smtClean="0">
                <a:solidFill>
                  <a:srgbClr val="FFC000"/>
                </a:solidFill>
              </a:rPr>
              <a:t>Model </a:t>
            </a:r>
            <a:r>
              <a:rPr lang="en-IN" sz="2400" dirty="0">
                <a:solidFill>
                  <a:srgbClr val="FFC000"/>
                </a:solidFill>
              </a:rPr>
              <a:t>Training:</a:t>
            </a:r>
            <a:r>
              <a:rPr lang="en-IN" sz="1200" b="0" dirty="0"/>
              <a:t/>
            </a:r>
            <a:br>
              <a:rPr lang="en-IN" sz="1200" b="0" dirty="0"/>
            </a:br>
            <a:r>
              <a:rPr lang="en-IN" sz="1800" b="0" dirty="0"/>
              <a:t>Train the selected algorithm on the training data using the features you've extracted.</a:t>
            </a:r>
            <a:r>
              <a:rPr lang="en-IN" sz="1200" b="0" dirty="0"/>
              <a:t/>
            </a:r>
            <a:br>
              <a:rPr lang="en-IN" sz="1200" b="0" dirty="0"/>
            </a:br>
            <a:endParaRPr lang="en-IN" sz="1200" dirty="0"/>
          </a:p>
        </p:txBody>
      </p:sp>
    </p:spTree>
    <p:extLst>
      <p:ext uri="{BB962C8B-B14F-4D97-AF65-F5344CB8AC3E}">
        <p14:creationId xmlns:p14="http://schemas.microsoft.com/office/powerpoint/2010/main" val="41178229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94640" y="0"/>
            <a:ext cx="8067040" cy="769441"/>
          </a:xfrm>
          <a:prstGeom prst="rect">
            <a:avLst/>
          </a:prstGeom>
          <a:noFill/>
        </p:spPr>
        <p:txBody>
          <a:bodyPr wrap="square" rtlCol="0">
            <a:spAutoFit/>
          </a:bodyPr>
          <a:lstStyle/>
          <a:p>
            <a:pPr algn="ctr"/>
            <a:r>
              <a:rPr lang="en-IN" sz="4400" dirty="0" smtClean="0">
                <a:solidFill>
                  <a:srgbClr val="FFC000"/>
                </a:solidFill>
              </a:rPr>
              <a:t>program</a:t>
            </a:r>
            <a:endParaRPr lang="en-IN" sz="4400" dirty="0">
              <a:solidFill>
                <a:srgbClr val="FFC000"/>
              </a:solidFill>
            </a:endParaRPr>
          </a:p>
        </p:txBody>
      </p:sp>
      <p:sp>
        <p:nvSpPr>
          <p:cNvPr id="6" name="TextBox 5"/>
          <p:cNvSpPr txBox="1"/>
          <p:nvPr/>
        </p:nvSpPr>
        <p:spPr>
          <a:xfrm>
            <a:off x="294640" y="769441"/>
            <a:ext cx="995680" cy="4185761"/>
          </a:xfrm>
          <a:prstGeom prst="rect">
            <a:avLst/>
          </a:prstGeom>
          <a:noFill/>
        </p:spPr>
        <p:txBody>
          <a:bodyPr wrap="square" rtlCol="0">
            <a:spAutoFit/>
          </a:bodyPr>
          <a:lstStyle/>
          <a:p>
            <a:pPr algn="r"/>
            <a:endParaRPr lang="en-IN" dirty="0" smtClean="0">
              <a:solidFill>
                <a:srgbClr val="00B0F0"/>
              </a:solidFill>
            </a:endParaRPr>
          </a:p>
          <a:p>
            <a:pPr algn="r"/>
            <a:r>
              <a:rPr lang="en-IN" dirty="0" smtClean="0">
                <a:solidFill>
                  <a:srgbClr val="00B0F0"/>
                </a:solidFill>
              </a:rPr>
              <a:t>In [1]:</a:t>
            </a: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a:solidFill>
                <a:srgbClr val="00B0F0"/>
              </a:solidFill>
            </a:endParaRPr>
          </a:p>
          <a:p>
            <a:pPr algn="r"/>
            <a:r>
              <a:rPr lang="en-IN" dirty="0">
                <a:solidFill>
                  <a:srgbClr val="00B0F0"/>
                </a:solidFill>
              </a:rPr>
              <a:t>In [2]:</a:t>
            </a:r>
          </a:p>
          <a:p>
            <a:pPr algn="r"/>
            <a:endParaRPr lang="en-IN" dirty="0" smtClean="0">
              <a:solidFill>
                <a:srgbClr val="00B0F0"/>
              </a:solidFill>
            </a:endParaRPr>
          </a:p>
          <a:p>
            <a:pPr algn="r"/>
            <a:endParaRPr lang="en-IN" dirty="0">
              <a:solidFill>
                <a:srgbClr val="00B0F0"/>
              </a:solidFill>
            </a:endParaRPr>
          </a:p>
          <a:p>
            <a:pPr algn="r"/>
            <a:endParaRPr lang="en-IN" dirty="0">
              <a:solidFill>
                <a:srgbClr val="00B0F0"/>
              </a:solidFill>
            </a:endParaRPr>
          </a:p>
          <a:p>
            <a:pPr algn="r"/>
            <a:r>
              <a:rPr lang="en-IN" dirty="0">
                <a:solidFill>
                  <a:srgbClr val="00B0F0"/>
                </a:solidFill>
              </a:rPr>
              <a:t>In [3]:</a:t>
            </a:r>
          </a:p>
          <a:p>
            <a:pPr algn="r"/>
            <a:endParaRPr lang="en-IN" dirty="0" smtClean="0">
              <a:solidFill>
                <a:srgbClr val="00B0F0"/>
              </a:solidFill>
            </a:endParaRPr>
          </a:p>
          <a:p>
            <a:pPr algn="r"/>
            <a:r>
              <a:rPr lang="en-IN" dirty="0" smtClean="0">
                <a:solidFill>
                  <a:srgbClr val="00B0F0"/>
                </a:solidFill>
              </a:rPr>
              <a:t>Out [3]:</a:t>
            </a:r>
          </a:p>
        </p:txBody>
      </p:sp>
      <p:sp>
        <p:nvSpPr>
          <p:cNvPr id="7" name="TextBox 6"/>
          <p:cNvSpPr txBox="1"/>
          <p:nvPr/>
        </p:nvSpPr>
        <p:spPr>
          <a:xfrm>
            <a:off x="1290320" y="769441"/>
            <a:ext cx="7660640" cy="4185761"/>
          </a:xfrm>
          <a:prstGeom prst="rect">
            <a:avLst/>
          </a:prstGeom>
          <a:noFill/>
        </p:spPr>
        <p:txBody>
          <a:bodyPr wrap="square" rtlCol="0">
            <a:spAutoFit/>
          </a:bodyPr>
          <a:lstStyle/>
          <a:p>
            <a:r>
              <a:rPr lang="en-IN" dirty="0">
                <a:solidFill>
                  <a:schemeClr val="bg2">
                    <a:lumMod val="60000"/>
                    <a:lumOff val="40000"/>
                  </a:schemeClr>
                </a:solidFill>
              </a:rPr>
              <a:t>Importing </a:t>
            </a:r>
            <a:r>
              <a:rPr lang="en-IN" dirty="0" smtClean="0">
                <a:solidFill>
                  <a:schemeClr val="bg2">
                    <a:lumMod val="60000"/>
                    <a:lumOff val="40000"/>
                  </a:schemeClr>
                </a:solidFill>
              </a:rPr>
              <a:t>Libraries</a:t>
            </a:r>
          </a:p>
          <a:p>
            <a:r>
              <a:rPr lang="en-IN" dirty="0">
                <a:solidFill>
                  <a:schemeClr val="tx1"/>
                </a:solidFill>
              </a:rPr>
              <a:t>import pandas as </a:t>
            </a:r>
            <a:r>
              <a:rPr lang="en-IN" dirty="0" err="1">
                <a:solidFill>
                  <a:schemeClr val="tx1"/>
                </a:solidFill>
              </a:rPr>
              <a:t>pd</a:t>
            </a:r>
            <a:endParaRPr lang="en-IN" dirty="0">
              <a:solidFill>
                <a:schemeClr val="tx1"/>
              </a:solidFill>
            </a:endParaRPr>
          </a:p>
          <a:p>
            <a:r>
              <a:rPr lang="en-IN" dirty="0">
                <a:solidFill>
                  <a:schemeClr val="tx1"/>
                </a:solidFill>
              </a:rPr>
              <a:t>import </a:t>
            </a:r>
            <a:r>
              <a:rPr lang="en-IN" dirty="0" err="1">
                <a:solidFill>
                  <a:schemeClr val="tx1"/>
                </a:solidFill>
              </a:rPr>
              <a:t>numpy</a:t>
            </a:r>
            <a:r>
              <a:rPr lang="en-IN" dirty="0">
                <a:solidFill>
                  <a:schemeClr val="tx1"/>
                </a:solidFill>
              </a:rPr>
              <a:t> as np</a:t>
            </a:r>
          </a:p>
          <a:p>
            <a:r>
              <a:rPr lang="en-IN" dirty="0">
                <a:solidFill>
                  <a:schemeClr val="tx1"/>
                </a:solidFill>
              </a:rPr>
              <a:t>from </a:t>
            </a:r>
            <a:r>
              <a:rPr lang="en-IN" dirty="0" err="1">
                <a:solidFill>
                  <a:schemeClr val="tx1"/>
                </a:solidFill>
              </a:rPr>
              <a:t>sklearn.model_selection</a:t>
            </a:r>
            <a:r>
              <a:rPr lang="en-IN" dirty="0">
                <a:solidFill>
                  <a:schemeClr val="tx1"/>
                </a:solidFill>
              </a:rPr>
              <a:t> import </a:t>
            </a:r>
            <a:r>
              <a:rPr lang="en-IN" dirty="0" err="1">
                <a:solidFill>
                  <a:schemeClr val="tx1"/>
                </a:solidFill>
              </a:rPr>
              <a:t>train_test_split</a:t>
            </a:r>
            <a:endParaRPr lang="en-IN" dirty="0">
              <a:solidFill>
                <a:schemeClr val="tx1"/>
              </a:solidFill>
            </a:endParaRPr>
          </a:p>
          <a:p>
            <a:r>
              <a:rPr lang="en-IN" dirty="0">
                <a:solidFill>
                  <a:schemeClr val="tx1"/>
                </a:solidFill>
              </a:rPr>
              <a:t>from </a:t>
            </a:r>
            <a:r>
              <a:rPr lang="en-IN" dirty="0" err="1">
                <a:solidFill>
                  <a:schemeClr val="tx1"/>
                </a:solidFill>
              </a:rPr>
              <a:t>sklearn.feature_extraction.text</a:t>
            </a:r>
            <a:r>
              <a:rPr lang="en-IN" dirty="0">
                <a:solidFill>
                  <a:schemeClr val="tx1"/>
                </a:solidFill>
              </a:rPr>
              <a:t> import </a:t>
            </a:r>
            <a:r>
              <a:rPr lang="en-IN" dirty="0" err="1">
                <a:solidFill>
                  <a:schemeClr val="tx1"/>
                </a:solidFill>
              </a:rPr>
              <a:t>TfidfVectorizer</a:t>
            </a:r>
            <a:endParaRPr lang="en-IN" dirty="0">
              <a:solidFill>
                <a:schemeClr val="tx1"/>
              </a:solidFill>
            </a:endParaRPr>
          </a:p>
          <a:p>
            <a:r>
              <a:rPr lang="en-IN" dirty="0">
                <a:solidFill>
                  <a:schemeClr val="tx1"/>
                </a:solidFill>
              </a:rPr>
              <a:t>from </a:t>
            </a:r>
            <a:r>
              <a:rPr lang="en-IN" dirty="0" err="1">
                <a:solidFill>
                  <a:schemeClr val="tx1"/>
                </a:solidFill>
              </a:rPr>
              <a:t>sklearn.linear_model</a:t>
            </a:r>
            <a:r>
              <a:rPr lang="en-IN" dirty="0">
                <a:solidFill>
                  <a:schemeClr val="tx1"/>
                </a:solidFill>
              </a:rPr>
              <a:t> import </a:t>
            </a:r>
            <a:r>
              <a:rPr lang="en-IN" dirty="0" err="1">
                <a:solidFill>
                  <a:schemeClr val="tx1"/>
                </a:solidFill>
              </a:rPr>
              <a:t>LogisticRegression</a:t>
            </a:r>
            <a:endParaRPr lang="en-IN" dirty="0">
              <a:solidFill>
                <a:schemeClr val="tx1"/>
              </a:solidFill>
            </a:endParaRPr>
          </a:p>
          <a:p>
            <a:r>
              <a:rPr lang="en-IN" dirty="0">
                <a:solidFill>
                  <a:schemeClr val="tx1"/>
                </a:solidFill>
              </a:rPr>
              <a:t>from </a:t>
            </a:r>
            <a:r>
              <a:rPr lang="en-IN" dirty="0" err="1">
                <a:solidFill>
                  <a:schemeClr val="tx1"/>
                </a:solidFill>
              </a:rPr>
              <a:t>sklearn.metrics</a:t>
            </a:r>
            <a:r>
              <a:rPr lang="en-IN" dirty="0">
                <a:solidFill>
                  <a:schemeClr val="tx1"/>
                </a:solidFill>
              </a:rPr>
              <a:t> import </a:t>
            </a:r>
            <a:r>
              <a:rPr lang="en-IN" dirty="0" err="1">
                <a:solidFill>
                  <a:schemeClr val="tx1"/>
                </a:solidFill>
              </a:rPr>
              <a:t>accuracy_score</a:t>
            </a:r>
            <a:r>
              <a:rPr lang="en-IN" dirty="0">
                <a:solidFill>
                  <a:schemeClr val="tx1"/>
                </a:solidFill>
              </a:rPr>
              <a:t>, </a:t>
            </a:r>
            <a:r>
              <a:rPr lang="en-IN" dirty="0" err="1">
                <a:solidFill>
                  <a:schemeClr val="tx1"/>
                </a:solidFill>
              </a:rPr>
              <a:t>confusion_matrix</a:t>
            </a:r>
            <a:r>
              <a:rPr lang="en-IN" dirty="0">
                <a:solidFill>
                  <a:schemeClr val="tx1"/>
                </a:solidFill>
              </a:rPr>
              <a:t>, </a:t>
            </a:r>
            <a:r>
              <a:rPr lang="en-IN" dirty="0" err="1">
                <a:solidFill>
                  <a:schemeClr val="tx1"/>
                </a:solidFill>
              </a:rPr>
              <a:t>roc_curve</a:t>
            </a:r>
            <a:r>
              <a:rPr lang="en-IN" dirty="0">
                <a:solidFill>
                  <a:schemeClr val="tx1"/>
                </a:solidFill>
              </a:rPr>
              <a:t>, </a:t>
            </a:r>
            <a:r>
              <a:rPr lang="en-IN" dirty="0" err="1">
                <a:solidFill>
                  <a:schemeClr val="tx1"/>
                </a:solidFill>
              </a:rPr>
              <a:t>roc_auc_score</a:t>
            </a:r>
            <a:endParaRPr lang="en-IN" dirty="0">
              <a:solidFill>
                <a:schemeClr val="tx1"/>
              </a:solidFill>
            </a:endParaRPr>
          </a:p>
          <a:p>
            <a:r>
              <a:rPr lang="en-IN" dirty="0">
                <a:solidFill>
                  <a:schemeClr val="tx1"/>
                </a:solidFill>
              </a:rPr>
              <a:t>import </a:t>
            </a:r>
            <a:r>
              <a:rPr lang="en-IN" dirty="0" err="1">
                <a:solidFill>
                  <a:schemeClr val="tx1"/>
                </a:solidFill>
              </a:rPr>
              <a:t>nltk</a:t>
            </a:r>
            <a:endParaRPr lang="en-IN" dirty="0">
              <a:solidFill>
                <a:schemeClr val="tx1"/>
              </a:solidFill>
            </a:endParaRPr>
          </a:p>
          <a:p>
            <a:r>
              <a:rPr lang="en-IN" dirty="0">
                <a:solidFill>
                  <a:schemeClr val="tx1"/>
                </a:solidFill>
              </a:rPr>
              <a:t>from </a:t>
            </a:r>
            <a:r>
              <a:rPr lang="en-IN" dirty="0" err="1">
                <a:solidFill>
                  <a:schemeClr val="tx1"/>
                </a:solidFill>
              </a:rPr>
              <a:t>nltk.corpus</a:t>
            </a:r>
            <a:r>
              <a:rPr lang="en-IN" dirty="0">
                <a:solidFill>
                  <a:schemeClr val="tx1"/>
                </a:solidFill>
              </a:rPr>
              <a:t> import </a:t>
            </a:r>
            <a:r>
              <a:rPr lang="en-IN" dirty="0" err="1">
                <a:solidFill>
                  <a:schemeClr val="tx1"/>
                </a:solidFill>
              </a:rPr>
              <a:t>stopwords</a:t>
            </a:r>
            <a:endParaRPr lang="en-IN" dirty="0">
              <a:solidFill>
                <a:schemeClr val="tx1"/>
              </a:solidFill>
            </a:endParaRPr>
          </a:p>
          <a:p>
            <a:r>
              <a:rPr lang="en-IN" dirty="0">
                <a:solidFill>
                  <a:schemeClr val="tx1"/>
                </a:solidFill>
              </a:rPr>
              <a:t>from collections import Counter</a:t>
            </a:r>
          </a:p>
          <a:p>
            <a:endParaRPr lang="en-IN" dirty="0" smtClean="0"/>
          </a:p>
          <a:p>
            <a:r>
              <a:rPr lang="en-IN" dirty="0">
                <a:solidFill>
                  <a:schemeClr val="bg2">
                    <a:lumMod val="60000"/>
                    <a:lumOff val="40000"/>
                  </a:schemeClr>
                </a:solidFill>
              </a:rPr>
              <a:t>Libraries for visualisation</a:t>
            </a:r>
          </a:p>
          <a:p>
            <a:r>
              <a:rPr lang="en-IN" dirty="0">
                <a:solidFill>
                  <a:schemeClr val="tx1"/>
                </a:solidFill>
              </a:rPr>
              <a:t>import </a:t>
            </a:r>
            <a:r>
              <a:rPr lang="en-IN" dirty="0" err="1">
                <a:solidFill>
                  <a:schemeClr val="tx1"/>
                </a:solidFill>
              </a:rPr>
              <a:t>matplotlib.pyplot</a:t>
            </a:r>
            <a:r>
              <a:rPr lang="en-IN" dirty="0">
                <a:solidFill>
                  <a:schemeClr val="tx1"/>
                </a:solidFill>
              </a:rPr>
              <a:t> as </a:t>
            </a:r>
            <a:r>
              <a:rPr lang="en-IN" dirty="0" err="1">
                <a:solidFill>
                  <a:schemeClr val="tx1"/>
                </a:solidFill>
              </a:rPr>
              <a:t>plt</a:t>
            </a:r>
            <a:endParaRPr lang="en-IN" dirty="0">
              <a:solidFill>
                <a:schemeClr val="tx1"/>
              </a:solidFill>
            </a:endParaRPr>
          </a:p>
          <a:p>
            <a:r>
              <a:rPr lang="en-IN" dirty="0">
                <a:solidFill>
                  <a:schemeClr val="tx1"/>
                </a:solidFill>
              </a:rPr>
              <a:t>import </a:t>
            </a:r>
            <a:r>
              <a:rPr lang="en-IN" dirty="0" err="1">
                <a:solidFill>
                  <a:schemeClr val="tx1"/>
                </a:solidFill>
              </a:rPr>
              <a:t>seaborn</a:t>
            </a:r>
            <a:r>
              <a:rPr lang="en-IN" dirty="0">
                <a:solidFill>
                  <a:schemeClr val="tx1"/>
                </a:solidFill>
              </a:rPr>
              <a:t> as </a:t>
            </a:r>
            <a:r>
              <a:rPr lang="en-IN" dirty="0" err="1" smtClean="0">
                <a:solidFill>
                  <a:schemeClr val="tx1"/>
                </a:solidFill>
              </a:rPr>
              <a:t>sns</a:t>
            </a:r>
            <a:endParaRPr lang="en-IN" dirty="0" smtClean="0">
              <a:solidFill>
                <a:schemeClr val="tx1"/>
              </a:solidFill>
            </a:endParaRPr>
          </a:p>
          <a:p>
            <a:endParaRPr lang="en-IN" dirty="0">
              <a:solidFill>
                <a:schemeClr val="tx1"/>
              </a:solidFill>
            </a:endParaRPr>
          </a:p>
          <a:p>
            <a:r>
              <a:rPr lang="en-IN" dirty="0">
                <a:solidFill>
                  <a:schemeClr val="bg2">
                    <a:lumMod val="60000"/>
                    <a:lumOff val="40000"/>
                  </a:schemeClr>
                </a:solidFill>
              </a:rPr>
              <a:t>Download the </a:t>
            </a:r>
            <a:r>
              <a:rPr lang="en-IN" dirty="0" err="1">
                <a:solidFill>
                  <a:schemeClr val="bg2">
                    <a:lumMod val="60000"/>
                    <a:lumOff val="40000"/>
                  </a:schemeClr>
                </a:solidFill>
              </a:rPr>
              <a:t>stopwords</a:t>
            </a:r>
            <a:r>
              <a:rPr lang="en-IN" dirty="0">
                <a:solidFill>
                  <a:schemeClr val="bg2">
                    <a:lumMod val="60000"/>
                    <a:lumOff val="40000"/>
                  </a:schemeClr>
                </a:solidFill>
              </a:rPr>
              <a:t> dataset</a:t>
            </a:r>
          </a:p>
          <a:p>
            <a:r>
              <a:rPr lang="en-IN" dirty="0" err="1">
                <a:solidFill>
                  <a:schemeClr val="tx1"/>
                </a:solidFill>
              </a:rPr>
              <a:t>nltk.download</a:t>
            </a:r>
            <a:r>
              <a:rPr lang="en-IN" dirty="0">
                <a:solidFill>
                  <a:schemeClr val="tx1"/>
                </a:solidFill>
              </a:rPr>
              <a:t>('</a:t>
            </a:r>
            <a:r>
              <a:rPr lang="en-IN" dirty="0" err="1">
                <a:solidFill>
                  <a:schemeClr val="tx1"/>
                </a:solidFill>
              </a:rPr>
              <a:t>stopwords</a:t>
            </a:r>
            <a:r>
              <a:rPr lang="en-IN" dirty="0" smtClean="0">
                <a:solidFill>
                  <a:schemeClr val="tx1"/>
                </a:solidFill>
              </a:rPr>
              <a:t>')</a:t>
            </a:r>
          </a:p>
          <a:p>
            <a:endParaRPr lang="en-IN" dirty="0">
              <a:solidFill>
                <a:schemeClr val="tx1"/>
              </a:solidFill>
            </a:endParaRPr>
          </a:p>
          <a:p>
            <a:r>
              <a:rPr lang="en-IN" dirty="0" smtClean="0">
                <a:solidFill>
                  <a:schemeClr val="tx1"/>
                </a:solidFill>
              </a:rPr>
              <a:t>True</a:t>
            </a:r>
          </a:p>
        </p:txBody>
      </p:sp>
    </p:spTree>
    <p:extLst>
      <p:ext uri="{BB962C8B-B14F-4D97-AF65-F5344CB8AC3E}">
        <p14:creationId xmlns:p14="http://schemas.microsoft.com/office/powerpoint/2010/main" val="25232959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63469" y="308838"/>
            <a:ext cx="7406640" cy="4616648"/>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dirty="0">
                <a:solidFill>
                  <a:schemeClr val="bg2">
                    <a:lumMod val="60000"/>
                    <a:lumOff val="40000"/>
                  </a:schemeClr>
                </a:solidFill>
              </a:rPr>
              <a:t>Reading and Describing Data</a:t>
            </a:r>
          </a:p>
          <a:p>
            <a:r>
              <a:rPr lang="en-IN" dirty="0"/>
              <a:t># Loading the dataset</a:t>
            </a:r>
          </a:p>
          <a:p>
            <a:r>
              <a:rPr lang="en-IN" dirty="0" err="1"/>
              <a:t>df</a:t>
            </a:r>
            <a:r>
              <a:rPr lang="en-IN" dirty="0"/>
              <a:t> = </a:t>
            </a:r>
            <a:r>
              <a:rPr lang="en-IN" dirty="0" err="1"/>
              <a:t>pd.read_csv</a:t>
            </a:r>
            <a:r>
              <a:rPr lang="en-IN" dirty="0"/>
              <a:t>("/</a:t>
            </a:r>
            <a:r>
              <a:rPr lang="en-IN" dirty="0" err="1"/>
              <a:t>kaggle</a:t>
            </a:r>
            <a:r>
              <a:rPr lang="en-IN" dirty="0"/>
              <a:t>/input/</a:t>
            </a:r>
            <a:r>
              <a:rPr lang="en-IN" dirty="0" err="1"/>
              <a:t>sms</a:t>
            </a:r>
            <a:r>
              <a:rPr lang="en-IN" dirty="0"/>
              <a:t>-spam-collection-dataset/</a:t>
            </a:r>
            <a:r>
              <a:rPr lang="en-IN" dirty="0" err="1"/>
              <a:t>spam.csv",encoding</a:t>
            </a:r>
            <a:r>
              <a:rPr lang="en-IN" dirty="0"/>
              <a:t>='latin-1</a:t>
            </a:r>
            <a:r>
              <a:rPr lang="en-IN" dirty="0" smtClean="0"/>
              <a:t>')</a:t>
            </a:r>
          </a:p>
          <a:p>
            <a:endParaRPr lang="en-IN" dirty="0"/>
          </a:p>
          <a:p>
            <a:r>
              <a:rPr lang="en-IN" dirty="0"/>
              <a:t># Displaying the first few rows of the dataset</a:t>
            </a:r>
          </a:p>
          <a:p>
            <a:r>
              <a:rPr lang="en-IN" dirty="0" err="1"/>
              <a:t>df.head</a:t>
            </a:r>
            <a:r>
              <a:rPr lang="en-IN" dirty="0" smtClean="0"/>
              <a:t>()</a:t>
            </a:r>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r>
              <a:rPr lang="en-IN" dirty="0" smtClean="0"/>
              <a:t># </a:t>
            </a:r>
            <a:r>
              <a:rPr lang="en-IN" dirty="0" err="1"/>
              <a:t>Droping</a:t>
            </a:r>
            <a:r>
              <a:rPr lang="en-IN" dirty="0"/>
              <a:t> unnecessary columns from the </a:t>
            </a:r>
            <a:r>
              <a:rPr lang="en-IN" dirty="0" err="1" smtClean="0"/>
              <a:t>DataFrame</a:t>
            </a:r>
            <a:endParaRPr lang="en-IN" dirty="0"/>
          </a:p>
          <a:p>
            <a:r>
              <a:rPr lang="en-IN" dirty="0" err="1"/>
              <a:t>columns_to_drop</a:t>
            </a:r>
            <a:r>
              <a:rPr lang="en-IN" dirty="0"/>
              <a:t> = ["Unnamed: 2", "Unnamed: 3", "Unnamed: 4"]</a:t>
            </a:r>
          </a:p>
          <a:p>
            <a:r>
              <a:rPr lang="en-IN" dirty="0" err="1"/>
              <a:t>df.drop</a:t>
            </a:r>
            <a:r>
              <a:rPr lang="en-IN" dirty="0"/>
              <a:t>(columns=</a:t>
            </a:r>
            <a:r>
              <a:rPr lang="en-IN" dirty="0" err="1"/>
              <a:t>columns_to_drop</a:t>
            </a:r>
            <a:r>
              <a:rPr lang="en-IN" dirty="0"/>
              <a:t>, </a:t>
            </a:r>
            <a:r>
              <a:rPr lang="en-IN" dirty="0" err="1"/>
              <a:t>inplace</a:t>
            </a:r>
            <a:r>
              <a:rPr lang="en-IN" dirty="0"/>
              <a:t>=True)</a:t>
            </a:r>
            <a:endParaRPr lang="en-IN" dirty="0" smtClean="0"/>
          </a:p>
        </p:txBody>
      </p:sp>
      <p:sp>
        <p:nvSpPr>
          <p:cNvPr id="5" name="TextBox 4"/>
          <p:cNvSpPr txBox="1"/>
          <p:nvPr/>
        </p:nvSpPr>
        <p:spPr>
          <a:xfrm>
            <a:off x="0" y="308838"/>
            <a:ext cx="1290320" cy="4401205"/>
          </a:xfrm>
          <a:prstGeom prst="rect">
            <a:avLst/>
          </a:prstGeom>
          <a:noFill/>
        </p:spPr>
        <p:txBody>
          <a:bodyPr wrap="square" rtlCol="0">
            <a:spAutoFit/>
          </a:bodyPr>
          <a:lstStyle/>
          <a:p>
            <a:pPr algn="r"/>
            <a:endParaRPr lang="en-IN" dirty="0">
              <a:solidFill>
                <a:srgbClr val="00B0F0"/>
              </a:solidFill>
            </a:endParaRPr>
          </a:p>
          <a:p>
            <a:pPr algn="r"/>
            <a:r>
              <a:rPr lang="en-IN" dirty="0">
                <a:solidFill>
                  <a:srgbClr val="00B0F0"/>
                </a:solidFill>
              </a:rPr>
              <a:t>In [4]:</a:t>
            </a: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r>
              <a:rPr lang="en-IN" dirty="0" smtClean="0">
                <a:solidFill>
                  <a:srgbClr val="00B0F0"/>
                </a:solidFill>
              </a:rPr>
              <a:t>In [5]:</a:t>
            </a:r>
          </a:p>
          <a:p>
            <a:pPr algn="r"/>
            <a:endParaRPr lang="en-IN" dirty="0">
              <a:solidFill>
                <a:srgbClr val="00B0F0"/>
              </a:solidFill>
            </a:endParaRPr>
          </a:p>
          <a:p>
            <a:pPr algn="r"/>
            <a:r>
              <a:rPr lang="en-IN" dirty="0" smtClean="0">
                <a:solidFill>
                  <a:srgbClr val="00B0F0"/>
                </a:solidFill>
              </a:rPr>
              <a:t>Out [5]:</a:t>
            </a: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r>
              <a:rPr lang="en-IN" dirty="0" smtClean="0">
                <a:solidFill>
                  <a:srgbClr val="00B0F0"/>
                </a:solidFill>
              </a:rPr>
              <a:t>In [6]:</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5135" y="1798145"/>
            <a:ext cx="6956065" cy="1998028"/>
          </a:xfrm>
          <a:prstGeom prst="rect">
            <a:avLst/>
          </a:prstGeom>
        </p:spPr>
      </p:pic>
    </p:spTree>
    <p:extLst>
      <p:ext uri="{BB962C8B-B14F-4D97-AF65-F5344CB8AC3E}">
        <p14:creationId xmlns:p14="http://schemas.microsoft.com/office/powerpoint/2010/main" val="18240056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2240" y="386080"/>
            <a:ext cx="1259840" cy="4616648"/>
          </a:xfrm>
          <a:prstGeom prst="rect">
            <a:avLst/>
          </a:prstGeom>
          <a:noFill/>
        </p:spPr>
        <p:txBody>
          <a:bodyPr wrap="square" rtlCol="0">
            <a:spAutoFit/>
          </a:bodyPr>
          <a:lstStyle/>
          <a:p>
            <a:pPr algn="r"/>
            <a:r>
              <a:rPr lang="en-IN" dirty="0" smtClean="0">
                <a:solidFill>
                  <a:srgbClr val="00B0F0"/>
                </a:solidFill>
              </a:rPr>
              <a:t>In [7]:</a:t>
            </a:r>
          </a:p>
          <a:p>
            <a:pPr algn="r"/>
            <a:endParaRPr lang="en-IN" dirty="0">
              <a:solidFill>
                <a:srgbClr val="00B0F0"/>
              </a:solidFill>
            </a:endParaRPr>
          </a:p>
          <a:p>
            <a:pPr algn="r"/>
            <a:r>
              <a:rPr lang="en-IN" dirty="0" smtClean="0">
                <a:solidFill>
                  <a:srgbClr val="00B0F0"/>
                </a:solidFill>
              </a:rPr>
              <a:t>Out [7]:</a:t>
            </a: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r>
              <a:rPr lang="en-IN" dirty="0" smtClean="0">
                <a:solidFill>
                  <a:srgbClr val="00B0F0"/>
                </a:solidFill>
              </a:rPr>
              <a:t>In [8]:</a:t>
            </a:r>
            <a:endParaRPr lang="en-IN" dirty="0">
              <a:solidFill>
                <a:srgbClr val="00B0F0"/>
              </a:solidFill>
            </a:endParaRPr>
          </a:p>
          <a:p>
            <a:pPr algn="r"/>
            <a:endParaRPr lang="en-IN" dirty="0" smtClean="0">
              <a:solidFill>
                <a:srgbClr val="00B0F0"/>
              </a:solidFill>
            </a:endParaRPr>
          </a:p>
        </p:txBody>
      </p:sp>
      <p:sp>
        <p:nvSpPr>
          <p:cNvPr id="6" name="TextBox 5"/>
          <p:cNvSpPr txBox="1"/>
          <p:nvPr/>
        </p:nvSpPr>
        <p:spPr>
          <a:xfrm>
            <a:off x="1402080" y="137724"/>
            <a:ext cx="7528560" cy="4832092"/>
          </a:xfrm>
          <a:prstGeom prst="rect">
            <a:avLst/>
          </a:prstGeom>
          <a:noFill/>
          <a:ln>
            <a:noFill/>
          </a:ln>
        </p:spPr>
        <p:txBody>
          <a:bodyPr wrap="square" rtlCol="0">
            <a:spAutoFit/>
          </a:bodyPr>
          <a:lstStyle/>
          <a:p>
            <a:r>
              <a:rPr lang="en-IN" dirty="0">
                <a:solidFill>
                  <a:schemeClr val="tx1"/>
                </a:solidFill>
              </a:rPr>
              <a:t># Displaying the data</a:t>
            </a:r>
          </a:p>
          <a:p>
            <a:r>
              <a:rPr lang="en-IN" dirty="0" err="1" smtClean="0">
                <a:solidFill>
                  <a:schemeClr val="tx1"/>
                </a:solidFill>
              </a:rPr>
              <a:t>df</a:t>
            </a:r>
            <a:r>
              <a:rPr lang="en-IN" dirty="0" smtClean="0">
                <a:solidFill>
                  <a:schemeClr val="tx1"/>
                </a:solidFill>
              </a:rPr>
              <a:t> </a:t>
            </a:r>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r>
              <a:rPr lang="en-IN" dirty="0">
                <a:solidFill>
                  <a:schemeClr val="tx1"/>
                </a:solidFill>
              </a:rPr>
              <a:t>5572 rows × 2 </a:t>
            </a:r>
            <a:r>
              <a:rPr lang="en-IN" dirty="0" smtClean="0">
                <a:solidFill>
                  <a:schemeClr val="tx1"/>
                </a:solidFill>
              </a:rPr>
              <a:t>columns</a:t>
            </a:r>
          </a:p>
          <a:p>
            <a:endParaRPr lang="en-IN" dirty="0">
              <a:solidFill>
                <a:schemeClr val="tx1"/>
              </a:solidFill>
            </a:endParaRPr>
          </a:p>
          <a:p>
            <a:r>
              <a:rPr lang="en-IN" dirty="0">
                <a:solidFill>
                  <a:schemeClr val="tx1"/>
                </a:solidFill>
              </a:rPr>
              <a:t># </a:t>
            </a:r>
            <a:r>
              <a:rPr lang="en-IN" dirty="0" err="1">
                <a:solidFill>
                  <a:schemeClr val="tx1"/>
                </a:solidFill>
              </a:rPr>
              <a:t>Consice</a:t>
            </a:r>
            <a:r>
              <a:rPr lang="en-IN" dirty="0">
                <a:solidFill>
                  <a:schemeClr val="tx1"/>
                </a:solidFill>
              </a:rPr>
              <a:t> information of the dataset </a:t>
            </a:r>
          </a:p>
          <a:p>
            <a:r>
              <a:rPr lang="en-IN" dirty="0">
                <a:solidFill>
                  <a:schemeClr val="tx1"/>
                </a:solidFill>
              </a:rPr>
              <a:t>df.info</a:t>
            </a:r>
            <a:r>
              <a:rPr lang="en-IN" dirty="0" smtClean="0">
                <a:solidFill>
                  <a:schemeClr val="tx1"/>
                </a:solidFill>
              </a:rPr>
              <a:t>()</a:t>
            </a:r>
          </a:p>
          <a:p>
            <a:endParaRPr lang="en-IN" dirty="0" smtClean="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2080" y="897057"/>
            <a:ext cx="3715268" cy="2791215"/>
          </a:xfrm>
          <a:prstGeom prst="rect">
            <a:avLst/>
          </a:prstGeom>
        </p:spPr>
      </p:pic>
    </p:spTree>
    <p:extLst>
      <p:ext uri="{BB962C8B-B14F-4D97-AF65-F5344CB8AC3E}">
        <p14:creationId xmlns:p14="http://schemas.microsoft.com/office/powerpoint/2010/main" val="9473837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4160" y="386080"/>
            <a:ext cx="1117600" cy="4401205"/>
          </a:xfrm>
          <a:prstGeom prst="rect">
            <a:avLst/>
          </a:prstGeom>
          <a:noFill/>
        </p:spPr>
        <p:txBody>
          <a:bodyPr wrap="square" rtlCol="0">
            <a:spAutoFit/>
          </a:bodyPr>
          <a:lstStyle/>
          <a:p>
            <a:r>
              <a:rPr lang="en-IN" dirty="0" smtClean="0">
                <a:solidFill>
                  <a:srgbClr val="00B0F0"/>
                </a:solidFill>
              </a:rPr>
              <a:t>Out [8]:</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smtClean="0">
                <a:solidFill>
                  <a:srgbClr val="00B0F0"/>
                </a:solidFill>
              </a:rPr>
              <a:t>In [9]:</a:t>
            </a:r>
          </a:p>
          <a:p>
            <a:endParaRPr lang="en-IN" dirty="0">
              <a:solidFill>
                <a:srgbClr val="00B0F0"/>
              </a:solidFill>
            </a:endParaRPr>
          </a:p>
          <a:p>
            <a:r>
              <a:rPr lang="en-IN" dirty="0" smtClean="0">
                <a:solidFill>
                  <a:srgbClr val="00B0F0"/>
                </a:solidFill>
              </a:rPr>
              <a:t>Out [9]:</a:t>
            </a:r>
          </a:p>
          <a:p>
            <a:endParaRPr lang="en-IN" dirty="0">
              <a:solidFill>
                <a:srgbClr val="00B0F0"/>
              </a:solidFill>
            </a:endParaRPr>
          </a:p>
          <a:p>
            <a:r>
              <a:rPr lang="en-IN" dirty="0" smtClean="0">
                <a:solidFill>
                  <a:srgbClr val="00B0F0"/>
                </a:solidFill>
              </a:rPr>
              <a:t>In [10]:</a:t>
            </a:r>
          </a:p>
          <a:p>
            <a:endParaRPr lang="en-IN" dirty="0">
              <a:solidFill>
                <a:srgbClr val="00B0F0"/>
              </a:solidFill>
            </a:endParaRPr>
          </a:p>
          <a:p>
            <a:r>
              <a:rPr lang="en-IN" dirty="0" smtClean="0">
                <a:solidFill>
                  <a:srgbClr val="00B0F0"/>
                </a:solidFill>
              </a:rPr>
              <a:t>Out [10]:</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p:txBody>
      </p:sp>
      <p:sp>
        <p:nvSpPr>
          <p:cNvPr id="3" name="TextBox 2"/>
          <p:cNvSpPr txBox="1"/>
          <p:nvPr/>
        </p:nvSpPr>
        <p:spPr>
          <a:xfrm>
            <a:off x="1656080" y="386080"/>
            <a:ext cx="7386320" cy="4616648"/>
          </a:xfrm>
          <a:prstGeom prst="rect">
            <a:avLst/>
          </a:prstGeom>
          <a:noFill/>
          <a:ln>
            <a:noFill/>
          </a:ln>
        </p:spPr>
        <p:txBody>
          <a:bodyPr wrap="square" rtlCol="0">
            <a:spAutoFit/>
          </a:bodyPr>
          <a:lstStyle/>
          <a:p>
            <a:r>
              <a:rPr lang="en-IN" dirty="0">
                <a:solidFill>
                  <a:schemeClr val="tx1"/>
                </a:solidFill>
              </a:rPr>
              <a:t>&lt;class '</a:t>
            </a:r>
            <a:r>
              <a:rPr lang="en-IN" dirty="0" err="1">
                <a:solidFill>
                  <a:schemeClr val="tx1"/>
                </a:solidFill>
              </a:rPr>
              <a:t>pandas.core.frame.DataFrame</a:t>
            </a:r>
            <a:r>
              <a:rPr lang="en-IN" dirty="0">
                <a:solidFill>
                  <a:schemeClr val="tx1"/>
                </a:solidFill>
              </a:rPr>
              <a:t>'&gt;</a:t>
            </a:r>
          </a:p>
          <a:p>
            <a:r>
              <a:rPr lang="en-IN" dirty="0" err="1">
                <a:solidFill>
                  <a:schemeClr val="tx1"/>
                </a:solidFill>
              </a:rPr>
              <a:t>RangeIndex</a:t>
            </a:r>
            <a:r>
              <a:rPr lang="en-IN" dirty="0">
                <a:solidFill>
                  <a:schemeClr val="tx1"/>
                </a:solidFill>
              </a:rPr>
              <a:t>: 5572 entries, 0 to 5571</a:t>
            </a:r>
          </a:p>
          <a:p>
            <a:r>
              <a:rPr lang="en-IN" dirty="0">
                <a:solidFill>
                  <a:schemeClr val="tx1"/>
                </a:solidFill>
              </a:rPr>
              <a:t>Data columns (total 2 columns):</a:t>
            </a:r>
          </a:p>
          <a:p>
            <a:r>
              <a:rPr lang="en-IN" dirty="0">
                <a:solidFill>
                  <a:schemeClr val="tx1"/>
                </a:solidFill>
              </a:rPr>
              <a:t> #   Column  Non-Null Count  </a:t>
            </a:r>
            <a:r>
              <a:rPr lang="en-IN" dirty="0" err="1">
                <a:solidFill>
                  <a:schemeClr val="tx1"/>
                </a:solidFill>
              </a:rPr>
              <a:t>Dtype</a:t>
            </a:r>
            <a:r>
              <a:rPr lang="en-IN" dirty="0">
                <a:solidFill>
                  <a:schemeClr val="tx1"/>
                </a:solidFill>
              </a:rPr>
              <a:t> </a:t>
            </a:r>
          </a:p>
          <a:p>
            <a:r>
              <a:rPr lang="en-IN" dirty="0">
                <a:solidFill>
                  <a:schemeClr val="tx1"/>
                </a:solidFill>
              </a:rPr>
              <a:t>---  ------  --------------  ----- </a:t>
            </a:r>
          </a:p>
          <a:p>
            <a:r>
              <a:rPr lang="en-IN" dirty="0">
                <a:solidFill>
                  <a:schemeClr val="tx1"/>
                </a:solidFill>
              </a:rPr>
              <a:t> 0   v1      5572 non-null   object</a:t>
            </a:r>
          </a:p>
          <a:p>
            <a:r>
              <a:rPr lang="en-IN" dirty="0">
                <a:solidFill>
                  <a:schemeClr val="tx1"/>
                </a:solidFill>
              </a:rPr>
              <a:t> 1   v2      5572 non-null   object</a:t>
            </a:r>
          </a:p>
          <a:p>
            <a:r>
              <a:rPr lang="en-IN" dirty="0" err="1">
                <a:solidFill>
                  <a:schemeClr val="tx1"/>
                </a:solidFill>
              </a:rPr>
              <a:t>dtypes</a:t>
            </a:r>
            <a:r>
              <a:rPr lang="en-IN" dirty="0">
                <a:solidFill>
                  <a:schemeClr val="tx1"/>
                </a:solidFill>
              </a:rPr>
              <a:t>: object(2)</a:t>
            </a:r>
          </a:p>
          <a:p>
            <a:r>
              <a:rPr lang="en-IN" dirty="0">
                <a:solidFill>
                  <a:schemeClr val="tx1"/>
                </a:solidFill>
              </a:rPr>
              <a:t>memory usage: 87.2+ </a:t>
            </a:r>
            <a:r>
              <a:rPr lang="en-IN" dirty="0" smtClean="0">
                <a:solidFill>
                  <a:schemeClr val="tx1"/>
                </a:solidFill>
              </a:rPr>
              <a:t>KB</a:t>
            </a:r>
          </a:p>
          <a:p>
            <a:endParaRPr lang="en-IN" dirty="0">
              <a:solidFill>
                <a:schemeClr val="tx1"/>
              </a:solidFill>
            </a:endParaRPr>
          </a:p>
          <a:p>
            <a:r>
              <a:rPr lang="en-IN" dirty="0" err="1">
                <a:solidFill>
                  <a:schemeClr val="tx1"/>
                </a:solidFill>
              </a:rPr>
              <a:t>df.shape</a:t>
            </a:r>
            <a:endParaRPr lang="en-IN" dirty="0">
              <a:solidFill>
                <a:schemeClr val="tx1"/>
              </a:solidFill>
            </a:endParaRPr>
          </a:p>
          <a:p>
            <a:endParaRPr lang="en-IN" dirty="0" smtClean="0">
              <a:solidFill>
                <a:schemeClr val="tx1"/>
              </a:solidFill>
            </a:endParaRPr>
          </a:p>
          <a:p>
            <a:r>
              <a:rPr lang="en-IN" dirty="0">
                <a:solidFill>
                  <a:schemeClr val="tx1"/>
                </a:solidFill>
              </a:rPr>
              <a:t>(5572, 2</a:t>
            </a:r>
            <a:r>
              <a:rPr lang="en-IN" dirty="0" smtClean="0">
                <a:solidFill>
                  <a:schemeClr val="tx1"/>
                </a:solidFill>
              </a:rPr>
              <a:t>)</a:t>
            </a:r>
          </a:p>
          <a:p>
            <a:endParaRPr lang="en-IN" dirty="0" smtClean="0">
              <a:solidFill>
                <a:schemeClr val="tx1"/>
              </a:solidFill>
            </a:endParaRPr>
          </a:p>
          <a:p>
            <a:r>
              <a:rPr lang="en-IN" dirty="0" err="1">
                <a:solidFill>
                  <a:schemeClr val="tx1"/>
                </a:solidFill>
              </a:rPr>
              <a:t>df.describe</a:t>
            </a:r>
            <a:r>
              <a:rPr lang="en-IN" dirty="0" smtClean="0">
                <a:solidFill>
                  <a:schemeClr val="tx1"/>
                </a:solidFill>
              </a:rPr>
              <a:t>()</a:t>
            </a:r>
          </a:p>
          <a:p>
            <a:endParaRPr lang="en-IN" dirty="0">
              <a:solidFill>
                <a:schemeClr val="tx1"/>
              </a:solidFill>
            </a:endParaRPr>
          </a:p>
          <a:p>
            <a:r>
              <a:rPr lang="en-IN" dirty="0">
                <a:solidFill>
                  <a:schemeClr val="tx1"/>
                </a:solidFill>
              </a:rPr>
              <a:t>	v1	v2</a:t>
            </a:r>
          </a:p>
          <a:p>
            <a:r>
              <a:rPr lang="en-IN" dirty="0">
                <a:solidFill>
                  <a:schemeClr val="tx1"/>
                </a:solidFill>
              </a:rPr>
              <a:t>count	5572	5572</a:t>
            </a:r>
          </a:p>
          <a:p>
            <a:r>
              <a:rPr lang="en-IN" dirty="0">
                <a:solidFill>
                  <a:schemeClr val="tx1"/>
                </a:solidFill>
              </a:rPr>
              <a:t>unique	2	5169</a:t>
            </a:r>
          </a:p>
          <a:p>
            <a:r>
              <a:rPr lang="en-IN" dirty="0">
                <a:solidFill>
                  <a:schemeClr val="tx1"/>
                </a:solidFill>
              </a:rPr>
              <a:t>top	ham	Sorry, I'll call later</a:t>
            </a:r>
          </a:p>
          <a:p>
            <a:r>
              <a:rPr lang="en-IN" dirty="0" err="1">
                <a:solidFill>
                  <a:schemeClr val="tx1"/>
                </a:solidFill>
              </a:rPr>
              <a:t>freq</a:t>
            </a:r>
            <a:r>
              <a:rPr lang="en-IN" dirty="0">
                <a:solidFill>
                  <a:schemeClr val="tx1"/>
                </a:solidFill>
              </a:rPr>
              <a:t>	4825	30</a:t>
            </a:r>
          </a:p>
        </p:txBody>
      </p:sp>
    </p:spTree>
    <p:extLst>
      <p:ext uri="{BB962C8B-B14F-4D97-AF65-F5344CB8AC3E}">
        <p14:creationId xmlns:p14="http://schemas.microsoft.com/office/powerpoint/2010/main" val="4317093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4000" y="233680"/>
            <a:ext cx="914400" cy="4832092"/>
          </a:xfrm>
          <a:prstGeom prst="rect">
            <a:avLst/>
          </a:prstGeom>
          <a:noFill/>
        </p:spPr>
        <p:txBody>
          <a:bodyPr wrap="square" rtlCol="0">
            <a:spAutoFit/>
          </a:bodyPr>
          <a:lstStyle/>
          <a:p>
            <a:r>
              <a:rPr lang="en-IN" dirty="0" smtClean="0">
                <a:solidFill>
                  <a:srgbClr val="00B0F0"/>
                </a:solidFill>
              </a:rPr>
              <a:t>In [11]:</a:t>
            </a:r>
          </a:p>
          <a:p>
            <a:endParaRPr lang="en-IN" dirty="0">
              <a:solidFill>
                <a:srgbClr val="00B0F0"/>
              </a:solidFill>
            </a:endParaRPr>
          </a:p>
          <a:p>
            <a:r>
              <a:rPr lang="en-IN" dirty="0" smtClean="0">
                <a:solidFill>
                  <a:srgbClr val="00B0F0"/>
                </a:solidFill>
              </a:rPr>
              <a:t>Out [11]:</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smtClean="0">
                <a:solidFill>
                  <a:srgbClr val="00B0F0"/>
                </a:solidFill>
              </a:rPr>
              <a:t>In [12]:</a:t>
            </a:r>
          </a:p>
          <a:p>
            <a:endParaRPr lang="en-IN" dirty="0">
              <a:solidFill>
                <a:srgbClr val="00B0F0"/>
              </a:solidFill>
            </a:endParaRPr>
          </a:p>
          <a:p>
            <a:r>
              <a:rPr lang="en-IN" dirty="0" smtClean="0">
                <a:solidFill>
                  <a:srgbClr val="00B0F0"/>
                </a:solidFill>
              </a:rPr>
              <a:t>Out [12]:</a:t>
            </a:r>
          </a:p>
          <a:p>
            <a:endParaRPr lang="en-IN" dirty="0">
              <a:solidFill>
                <a:srgbClr val="00B0F0"/>
              </a:solidFill>
            </a:endParaRPr>
          </a:p>
          <a:p>
            <a:r>
              <a:rPr lang="en-IN" dirty="0" smtClean="0">
                <a:solidFill>
                  <a:srgbClr val="00B0F0"/>
                </a:solidFill>
              </a:rPr>
              <a:t>In [13]:</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smtClean="0">
                <a:solidFill>
                  <a:srgbClr val="00B0F0"/>
                </a:solidFill>
              </a:rPr>
              <a:t>In [14]:</a:t>
            </a:r>
          </a:p>
          <a:p>
            <a:endParaRPr lang="en-IN" dirty="0">
              <a:solidFill>
                <a:srgbClr val="00B0F0"/>
              </a:solidFill>
            </a:endParaRPr>
          </a:p>
          <a:p>
            <a:r>
              <a:rPr lang="en-IN" dirty="0" smtClean="0">
                <a:solidFill>
                  <a:srgbClr val="00B0F0"/>
                </a:solidFill>
              </a:rPr>
              <a:t>Out [14]:</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smtClean="0">
              <a:solidFill>
                <a:srgbClr val="00B0F0"/>
              </a:solidFill>
            </a:endParaRPr>
          </a:p>
        </p:txBody>
      </p:sp>
      <p:sp>
        <p:nvSpPr>
          <p:cNvPr id="3" name="TextBox 2"/>
          <p:cNvSpPr txBox="1"/>
          <p:nvPr/>
        </p:nvSpPr>
        <p:spPr>
          <a:xfrm>
            <a:off x="1320800" y="213360"/>
            <a:ext cx="7701280" cy="4832092"/>
          </a:xfrm>
          <a:prstGeom prst="rect">
            <a:avLst/>
          </a:prstGeom>
          <a:noFill/>
        </p:spPr>
        <p:txBody>
          <a:bodyPr wrap="square" rtlCol="0">
            <a:spAutoFit/>
          </a:bodyPr>
          <a:lstStyle/>
          <a:p>
            <a:r>
              <a:rPr lang="en-IN" dirty="0" err="1">
                <a:solidFill>
                  <a:schemeClr val="tx1"/>
                </a:solidFill>
              </a:rPr>
              <a:t>df.isnull</a:t>
            </a:r>
            <a:r>
              <a:rPr lang="en-IN" dirty="0">
                <a:solidFill>
                  <a:schemeClr val="tx1"/>
                </a:solidFill>
              </a:rPr>
              <a:t>().sum</a:t>
            </a:r>
            <a:r>
              <a:rPr lang="en-IN" dirty="0" smtClean="0">
                <a:solidFill>
                  <a:schemeClr val="tx1"/>
                </a:solidFill>
              </a:rPr>
              <a:t>()</a:t>
            </a:r>
          </a:p>
          <a:p>
            <a:endParaRPr lang="en-IN" dirty="0">
              <a:solidFill>
                <a:schemeClr val="tx1"/>
              </a:solidFill>
            </a:endParaRPr>
          </a:p>
          <a:p>
            <a:r>
              <a:rPr lang="en-IN" dirty="0">
                <a:solidFill>
                  <a:schemeClr val="tx1"/>
                </a:solidFill>
              </a:rPr>
              <a:t>v1    0</a:t>
            </a:r>
          </a:p>
          <a:p>
            <a:r>
              <a:rPr lang="en-IN" dirty="0">
                <a:solidFill>
                  <a:schemeClr val="tx1"/>
                </a:solidFill>
              </a:rPr>
              <a:t>v2    0</a:t>
            </a:r>
          </a:p>
          <a:p>
            <a:r>
              <a:rPr lang="en-IN" dirty="0" err="1">
                <a:solidFill>
                  <a:schemeClr val="tx1"/>
                </a:solidFill>
              </a:rPr>
              <a:t>dtype</a:t>
            </a:r>
            <a:r>
              <a:rPr lang="en-IN" dirty="0">
                <a:solidFill>
                  <a:schemeClr val="tx1"/>
                </a:solidFill>
              </a:rPr>
              <a:t>: </a:t>
            </a:r>
            <a:r>
              <a:rPr lang="en-IN" dirty="0" smtClean="0">
                <a:solidFill>
                  <a:schemeClr val="tx1"/>
                </a:solidFill>
              </a:rPr>
              <a:t>int64</a:t>
            </a:r>
          </a:p>
          <a:p>
            <a:endParaRPr lang="en-IN" dirty="0">
              <a:solidFill>
                <a:schemeClr val="tx1"/>
              </a:solidFill>
            </a:endParaRPr>
          </a:p>
          <a:p>
            <a:r>
              <a:rPr lang="en-IN" dirty="0" err="1" smtClean="0">
                <a:solidFill>
                  <a:schemeClr val="tx1"/>
                </a:solidFill>
              </a:rPr>
              <a:t>df.columns</a:t>
            </a:r>
            <a:endParaRPr lang="en-IN" dirty="0" smtClean="0">
              <a:solidFill>
                <a:schemeClr val="tx1"/>
              </a:solidFill>
            </a:endParaRPr>
          </a:p>
          <a:p>
            <a:endParaRPr lang="en-IN" dirty="0">
              <a:solidFill>
                <a:schemeClr val="tx1"/>
              </a:solidFill>
            </a:endParaRPr>
          </a:p>
          <a:p>
            <a:r>
              <a:rPr lang="en-IN" dirty="0">
                <a:solidFill>
                  <a:schemeClr val="tx1"/>
                </a:solidFill>
              </a:rPr>
              <a:t>Index(['v1', 'v2'], </a:t>
            </a:r>
            <a:r>
              <a:rPr lang="en-IN" dirty="0" err="1">
                <a:solidFill>
                  <a:schemeClr val="tx1"/>
                </a:solidFill>
              </a:rPr>
              <a:t>dtype</a:t>
            </a:r>
            <a:r>
              <a:rPr lang="en-IN" dirty="0">
                <a:solidFill>
                  <a:schemeClr val="tx1"/>
                </a:solidFill>
              </a:rPr>
              <a:t>='object</a:t>
            </a:r>
            <a:r>
              <a:rPr lang="en-IN" dirty="0" smtClean="0">
                <a:solidFill>
                  <a:schemeClr val="tx1"/>
                </a:solidFill>
              </a:rPr>
              <a:t>')</a:t>
            </a:r>
          </a:p>
          <a:p>
            <a:endParaRPr lang="en-IN" dirty="0">
              <a:solidFill>
                <a:schemeClr val="tx1"/>
              </a:solidFill>
            </a:endParaRPr>
          </a:p>
          <a:p>
            <a:r>
              <a:rPr lang="en-IN" dirty="0">
                <a:solidFill>
                  <a:schemeClr val="tx1"/>
                </a:solidFill>
              </a:rPr>
              <a:t># Rename the columns "v1 and "v2" to new names</a:t>
            </a:r>
          </a:p>
          <a:p>
            <a:r>
              <a:rPr lang="en-IN" dirty="0" err="1">
                <a:solidFill>
                  <a:schemeClr val="tx1"/>
                </a:solidFill>
              </a:rPr>
              <a:t>new_column_names</a:t>
            </a:r>
            <a:r>
              <a:rPr lang="en-IN" dirty="0">
                <a:solidFill>
                  <a:schemeClr val="tx1"/>
                </a:solidFill>
              </a:rPr>
              <a:t> = {"v1":"Category","v2":"Message"}</a:t>
            </a:r>
          </a:p>
          <a:p>
            <a:r>
              <a:rPr lang="en-IN" dirty="0" err="1">
                <a:solidFill>
                  <a:schemeClr val="tx1"/>
                </a:solidFill>
              </a:rPr>
              <a:t>df.rename</a:t>
            </a:r>
            <a:r>
              <a:rPr lang="en-IN" dirty="0">
                <a:solidFill>
                  <a:schemeClr val="tx1"/>
                </a:solidFill>
              </a:rPr>
              <a:t>(columns = </a:t>
            </a:r>
            <a:r>
              <a:rPr lang="en-IN" dirty="0" err="1">
                <a:solidFill>
                  <a:schemeClr val="tx1"/>
                </a:solidFill>
              </a:rPr>
              <a:t>new_column_names,inplace</a:t>
            </a:r>
            <a:r>
              <a:rPr lang="en-IN" dirty="0">
                <a:solidFill>
                  <a:schemeClr val="tx1"/>
                </a:solidFill>
              </a:rPr>
              <a:t> = True</a:t>
            </a:r>
            <a:r>
              <a:rPr lang="en-IN" dirty="0" smtClean="0">
                <a:solidFill>
                  <a:schemeClr val="tx1"/>
                </a:solidFill>
              </a:rPr>
              <a:t>)</a:t>
            </a:r>
          </a:p>
          <a:p>
            <a:endParaRPr lang="en-IN" dirty="0">
              <a:solidFill>
                <a:schemeClr val="tx1"/>
              </a:solidFill>
            </a:endParaRPr>
          </a:p>
          <a:p>
            <a:r>
              <a:rPr lang="en-IN" dirty="0" err="1">
                <a:solidFill>
                  <a:schemeClr val="tx1"/>
                </a:solidFill>
              </a:rPr>
              <a:t>df.head</a:t>
            </a:r>
            <a:r>
              <a:rPr lang="en-IN" dirty="0" smtClean="0">
                <a:solidFill>
                  <a:schemeClr val="tx1"/>
                </a:solidFill>
              </a:rPr>
              <a:t>()</a:t>
            </a:r>
          </a:p>
          <a:p>
            <a:endParaRPr lang="en-IN" dirty="0">
              <a:solidFill>
                <a:schemeClr val="tx1"/>
              </a:solidFill>
            </a:endParaRPr>
          </a:p>
          <a:p>
            <a:r>
              <a:rPr lang="en-IN" dirty="0">
                <a:solidFill>
                  <a:schemeClr val="tx1"/>
                </a:solidFill>
              </a:rPr>
              <a:t>	Category	Message</a:t>
            </a:r>
          </a:p>
          <a:p>
            <a:r>
              <a:rPr lang="en-IN" dirty="0">
                <a:solidFill>
                  <a:schemeClr val="tx1"/>
                </a:solidFill>
              </a:rPr>
              <a:t>0	ham	Go until </a:t>
            </a:r>
            <a:r>
              <a:rPr lang="en-IN" dirty="0" err="1">
                <a:solidFill>
                  <a:schemeClr val="tx1"/>
                </a:solidFill>
              </a:rPr>
              <a:t>jurong</a:t>
            </a:r>
            <a:r>
              <a:rPr lang="en-IN" dirty="0">
                <a:solidFill>
                  <a:schemeClr val="tx1"/>
                </a:solidFill>
              </a:rPr>
              <a:t> point, crazy.. Available only ...</a:t>
            </a:r>
          </a:p>
          <a:p>
            <a:r>
              <a:rPr lang="en-IN" dirty="0">
                <a:solidFill>
                  <a:schemeClr val="tx1"/>
                </a:solidFill>
              </a:rPr>
              <a:t>1	ham	Ok lar... Joking </a:t>
            </a:r>
            <a:r>
              <a:rPr lang="en-IN" dirty="0" err="1">
                <a:solidFill>
                  <a:schemeClr val="tx1"/>
                </a:solidFill>
              </a:rPr>
              <a:t>wif</a:t>
            </a:r>
            <a:r>
              <a:rPr lang="en-IN" dirty="0">
                <a:solidFill>
                  <a:schemeClr val="tx1"/>
                </a:solidFill>
              </a:rPr>
              <a:t> u </a:t>
            </a:r>
            <a:r>
              <a:rPr lang="en-IN" dirty="0" err="1">
                <a:solidFill>
                  <a:schemeClr val="tx1"/>
                </a:solidFill>
              </a:rPr>
              <a:t>oni</a:t>
            </a:r>
            <a:r>
              <a:rPr lang="en-IN" dirty="0">
                <a:solidFill>
                  <a:schemeClr val="tx1"/>
                </a:solidFill>
              </a:rPr>
              <a:t>...</a:t>
            </a:r>
          </a:p>
          <a:p>
            <a:r>
              <a:rPr lang="en-IN" dirty="0">
                <a:solidFill>
                  <a:schemeClr val="tx1"/>
                </a:solidFill>
              </a:rPr>
              <a:t>2	spam	Free entry in 2 a </a:t>
            </a:r>
            <a:r>
              <a:rPr lang="en-IN" dirty="0" err="1">
                <a:solidFill>
                  <a:schemeClr val="tx1"/>
                </a:solidFill>
              </a:rPr>
              <a:t>wkly</a:t>
            </a:r>
            <a:r>
              <a:rPr lang="en-IN" dirty="0">
                <a:solidFill>
                  <a:schemeClr val="tx1"/>
                </a:solidFill>
              </a:rPr>
              <a:t> comp to win FA Cup </a:t>
            </a:r>
            <a:r>
              <a:rPr lang="en-IN" dirty="0" err="1">
                <a:solidFill>
                  <a:schemeClr val="tx1"/>
                </a:solidFill>
              </a:rPr>
              <a:t>fina</a:t>
            </a:r>
            <a:r>
              <a:rPr lang="en-IN" dirty="0">
                <a:solidFill>
                  <a:schemeClr val="tx1"/>
                </a:solidFill>
              </a:rPr>
              <a:t>...</a:t>
            </a:r>
          </a:p>
          <a:p>
            <a:r>
              <a:rPr lang="en-IN" dirty="0">
                <a:solidFill>
                  <a:schemeClr val="tx1"/>
                </a:solidFill>
              </a:rPr>
              <a:t>3	ham	U dun say so early hor... U c already then say...</a:t>
            </a:r>
          </a:p>
          <a:p>
            <a:r>
              <a:rPr lang="en-IN" dirty="0">
                <a:solidFill>
                  <a:schemeClr val="tx1"/>
                </a:solidFill>
              </a:rPr>
              <a:t>4	ham	Nah I don't think he goes to </a:t>
            </a:r>
            <a:r>
              <a:rPr lang="en-IN" dirty="0" err="1">
                <a:solidFill>
                  <a:schemeClr val="tx1"/>
                </a:solidFill>
              </a:rPr>
              <a:t>usf</a:t>
            </a:r>
            <a:r>
              <a:rPr lang="en-IN" dirty="0">
                <a:solidFill>
                  <a:schemeClr val="tx1"/>
                </a:solidFill>
              </a:rPr>
              <a:t>, he lives </a:t>
            </a:r>
            <a:r>
              <a:rPr lang="en-IN" dirty="0" err="1">
                <a:solidFill>
                  <a:schemeClr val="tx1"/>
                </a:solidFill>
              </a:rPr>
              <a:t>aro</a:t>
            </a:r>
            <a:r>
              <a:rPr lang="en-IN" dirty="0">
                <a:solidFill>
                  <a:schemeClr val="tx1"/>
                </a:solidFill>
              </a:rPr>
              <a:t>...</a:t>
            </a:r>
          </a:p>
        </p:txBody>
      </p:sp>
    </p:spTree>
    <p:extLst>
      <p:ext uri="{BB962C8B-B14F-4D97-AF65-F5344CB8AC3E}">
        <p14:creationId xmlns:p14="http://schemas.microsoft.com/office/powerpoint/2010/main" val="7419818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4000" y="152400"/>
            <a:ext cx="955040" cy="2031325"/>
          </a:xfrm>
          <a:prstGeom prst="rect">
            <a:avLst/>
          </a:prstGeom>
          <a:noFill/>
        </p:spPr>
        <p:txBody>
          <a:bodyPr wrap="square" rtlCol="0">
            <a:spAutoFit/>
          </a:bodyPr>
          <a:lstStyle/>
          <a:p>
            <a:endParaRPr lang="en-IN" dirty="0" smtClean="0">
              <a:solidFill>
                <a:srgbClr val="00B0F0"/>
              </a:solidFill>
            </a:endParaRPr>
          </a:p>
          <a:p>
            <a:endParaRPr lang="en-IN" dirty="0">
              <a:solidFill>
                <a:srgbClr val="00B0F0"/>
              </a:solidFill>
            </a:endParaRPr>
          </a:p>
          <a:p>
            <a:r>
              <a:rPr lang="en-IN" dirty="0" smtClean="0">
                <a:solidFill>
                  <a:srgbClr val="00B0F0"/>
                </a:solidFill>
              </a:rPr>
              <a:t>In [15]:</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smtClean="0">
                <a:solidFill>
                  <a:srgbClr val="00B0F0"/>
                </a:solidFill>
              </a:rPr>
              <a:t>Out [15]:</a:t>
            </a:r>
            <a:endParaRPr lang="en-IN" dirty="0">
              <a:solidFill>
                <a:srgbClr val="00B0F0"/>
              </a:solidFill>
            </a:endParaRPr>
          </a:p>
        </p:txBody>
      </p:sp>
      <p:sp>
        <p:nvSpPr>
          <p:cNvPr id="4" name="TextBox 3"/>
          <p:cNvSpPr txBox="1"/>
          <p:nvPr/>
        </p:nvSpPr>
        <p:spPr>
          <a:xfrm>
            <a:off x="1137920" y="152400"/>
            <a:ext cx="7772400" cy="2031325"/>
          </a:xfrm>
          <a:prstGeom prst="rect">
            <a:avLst/>
          </a:prstGeom>
          <a:noFill/>
        </p:spPr>
        <p:txBody>
          <a:bodyPr wrap="square" rtlCol="0">
            <a:spAutoFit/>
          </a:bodyPr>
          <a:lstStyle/>
          <a:p>
            <a:r>
              <a:rPr lang="en-IN" dirty="0">
                <a:solidFill>
                  <a:schemeClr val="bg2">
                    <a:lumMod val="60000"/>
                    <a:lumOff val="40000"/>
                  </a:schemeClr>
                </a:solidFill>
              </a:rPr>
              <a:t>Data </a:t>
            </a:r>
            <a:r>
              <a:rPr lang="en-IN" dirty="0" smtClean="0">
                <a:solidFill>
                  <a:schemeClr val="bg2">
                    <a:lumMod val="60000"/>
                    <a:lumOff val="40000"/>
                  </a:schemeClr>
                </a:solidFill>
              </a:rPr>
              <a:t>Visualisation</a:t>
            </a:r>
          </a:p>
          <a:p>
            <a:endParaRPr lang="en-IN" dirty="0"/>
          </a:p>
          <a:p>
            <a:r>
              <a:rPr lang="en-IN" dirty="0" err="1">
                <a:solidFill>
                  <a:schemeClr val="tx1"/>
                </a:solidFill>
              </a:rPr>
              <a:t>sns.countplot</a:t>
            </a:r>
            <a:r>
              <a:rPr lang="en-IN" dirty="0">
                <a:solidFill>
                  <a:schemeClr val="tx1"/>
                </a:solidFill>
              </a:rPr>
              <a:t>(data=</a:t>
            </a:r>
            <a:r>
              <a:rPr lang="en-IN" dirty="0" err="1">
                <a:solidFill>
                  <a:schemeClr val="tx1"/>
                </a:solidFill>
              </a:rPr>
              <a:t>df</a:t>
            </a:r>
            <a:r>
              <a:rPr lang="en-IN" dirty="0">
                <a:solidFill>
                  <a:schemeClr val="tx1"/>
                </a:solidFill>
              </a:rPr>
              <a:t>, x='Category')</a:t>
            </a:r>
          </a:p>
          <a:p>
            <a:r>
              <a:rPr lang="en-IN" dirty="0" err="1">
                <a:solidFill>
                  <a:schemeClr val="tx1"/>
                </a:solidFill>
              </a:rPr>
              <a:t>plt.xlabel</a:t>
            </a:r>
            <a:r>
              <a:rPr lang="en-IN" dirty="0">
                <a:solidFill>
                  <a:schemeClr val="tx1"/>
                </a:solidFill>
              </a:rPr>
              <a:t>('Category')</a:t>
            </a:r>
          </a:p>
          <a:p>
            <a:r>
              <a:rPr lang="en-IN" dirty="0" err="1">
                <a:solidFill>
                  <a:schemeClr val="tx1"/>
                </a:solidFill>
              </a:rPr>
              <a:t>plt.ylabel</a:t>
            </a:r>
            <a:r>
              <a:rPr lang="en-IN" dirty="0">
                <a:solidFill>
                  <a:schemeClr val="tx1"/>
                </a:solidFill>
              </a:rPr>
              <a:t>('count')</a:t>
            </a:r>
          </a:p>
          <a:p>
            <a:r>
              <a:rPr lang="en-IN" dirty="0" err="1">
                <a:solidFill>
                  <a:schemeClr val="tx1"/>
                </a:solidFill>
              </a:rPr>
              <a:t>plt.title</a:t>
            </a:r>
            <a:r>
              <a:rPr lang="en-IN" dirty="0">
                <a:solidFill>
                  <a:schemeClr val="tx1"/>
                </a:solidFill>
              </a:rPr>
              <a:t>('Distribution of mails')</a:t>
            </a:r>
          </a:p>
          <a:p>
            <a:r>
              <a:rPr lang="en-IN" dirty="0" err="1">
                <a:solidFill>
                  <a:schemeClr val="tx1"/>
                </a:solidFill>
              </a:rPr>
              <a:t>plt.show</a:t>
            </a:r>
            <a:r>
              <a:rPr lang="en-IN" dirty="0" smtClean="0">
                <a:solidFill>
                  <a:schemeClr val="tx1"/>
                </a:solidFill>
              </a:rPr>
              <a:t>()</a:t>
            </a:r>
          </a:p>
          <a:p>
            <a:endParaRPr lang="en-IN" dirty="0"/>
          </a:p>
          <a:p>
            <a:endParaRPr lang="en-IN"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9040" y="1788160"/>
            <a:ext cx="7345680" cy="3241040"/>
          </a:xfrm>
          <a:prstGeom prst="rect">
            <a:avLst/>
          </a:prstGeom>
        </p:spPr>
      </p:pic>
    </p:spTree>
    <p:extLst>
      <p:ext uri="{BB962C8B-B14F-4D97-AF65-F5344CB8AC3E}">
        <p14:creationId xmlns:p14="http://schemas.microsoft.com/office/powerpoint/2010/main" val="11794512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29360" y="233680"/>
            <a:ext cx="7670800" cy="4832092"/>
          </a:xfrm>
          <a:prstGeom prst="rect">
            <a:avLst/>
          </a:prstGeom>
          <a:noFill/>
        </p:spPr>
        <p:txBody>
          <a:bodyPr wrap="square" rtlCol="0">
            <a:spAutoFit/>
          </a:bodyPr>
          <a:lstStyle/>
          <a:p>
            <a:r>
              <a:rPr lang="en-IN" dirty="0" err="1">
                <a:solidFill>
                  <a:schemeClr val="tx1"/>
                </a:solidFill>
              </a:rPr>
              <a:t>plt.pie</a:t>
            </a:r>
            <a:r>
              <a:rPr lang="en-IN" dirty="0">
                <a:solidFill>
                  <a:schemeClr val="tx1"/>
                </a:solidFill>
              </a:rPr>
              <a:t>(</a:t>
            </a:r>
            <a:r>
              <a:rPr lang="en-IN" dirty="0" err="1">
                <a:solidFill>
                  <a:schemeClr val="tx1"/>
                </a:solidFill>
              </a:rPr>
              <a:t>df</a:t>
            </a:r>
            <a:r>
              <a:rPr lang="en-IN" dirty="0">
                <a:solidFill>
                  <a:schemeClr val="tx1"/>
                </a:solidFill>
              </a:rPr>
              <a:t>['Category'].</a:t>
            </a:r>
            <a:r>
              <a:rPr lang="en-IN" dirty="0" err="1">
                <a:solidFill>
                  <a:schemeClr val="tx1"/>
                </a:solidFill>
              </a:rPr>
              <a:t>value_counts</a:t>
            </a:r>
            <a:r>
              <a:rPr lang="en-IN" dirty="0">
                <a:solidFill>
                  <a:schemeClr val="tx1"/>
                </a:solidFill>
              </a:rPr>
              <a:t>(),labels=['</a:t>
            </a:r>
            <a:r>
              <a:rPr lang="en-IN" dirty="0" err="1">
                <a:solidFill>
                  <a:schemeClr val="tx1"/>
                </a:solidFill>
              </a:rPr>
              <a:t>ham','spam</a:t>
            </a:r>
            <a:r>
              <a:rPr lang="en-IN" dirty="0">
                <a:solidFill>
                  <a:schemeClr val="tx1"/>
                </a:solidFill>
              </a:rPr>
              <a:t>'],</a:t>
            </a:r>
            <a:r>
              <a:rPr lang="en-IN" dirty="0" err="1">
                <a:solidFill>
                  <a:schemeClr val="tx1"/>
                </a:solidFill>
              </a:rPr>
              <a:t>autopct</a:t>
            </a:r>
            <a:r>
              <a:rPr lang="en-IN" dirty="0">
                <a:solidFill>
                  <a:schemeClr val="tx1"/>
                </a:solidFill>
              </a:rPr>
              <a:t>='%0.2f')</a:t>
            </a:r>
          </a:p>
          <a:p>
            <a:r>
              <a:rPr lang="en-IN" dirty="0" err="1">
                <a:solidFill>
                  <a:schemeClr val="tx1"/>
                </a:solidFill>
              </a:rPr>
              <a:t>plt.show</a:t>
            </a:r>
            <a:r>
              <a:rPr lang="en-IN" dirty="0" smtClean="0">
                <a:solidFill>
                  <a:schemeClr val="tx1"/>
                </a:solidFill>
              </a:rPr>
              <a:t>()</a:t>
            </a:r>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3859" y="957364"/>
            <a:ext cx="4559456" cy="3594316"/>
          </a:xfrm>
          <a:prstGeom prst="rect">
            <a:avLst/>
          </a:prstGeom>
        </p:spPr>
      </p:pic>
      <p:sp>
        <p:nvSpPr>
          <p:cNvPr id="4" name="TextBox 3"/>
          <p:cNvSpPr txBox="1"/>
          <p:nvPr/>
        </p:nvSpPr>
        <p:spPr>
          <a:xfrm>
            <a:off x="254000" y="233680"/>
            <a:ext cx="975360" cy="4616648"/>
          </a:xfrm>
          <a:prstGeom prst="rect">
            <a:avLst/>
          </a:prstGeom>
          <a:noFill/>
        </p:spPr>
        <p:txBody>
          <a:bodyPr wrap="square" rtlCol="0">
            <a:spAutoFit/>
          </a:bodyPr>
          <a:lstStyle/>
          <a:p>
            <a:pPr algn="r"/>
            <a:r>
              <a:rPr lang="en-IN" dirty="0" smtClean="0">
                <a:solidFill>
                  <a:srgbClr val="00B0F0"/>
                </a:solidFill>
              </a:rPr>
              <a:t>In [16]:</a:t>
            </a: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a:p>
            <a:pPr algn="r"/>
            <a:endParaRPr lang="en-IN" dirty="0">
              <a:solidFill>
                <a:srgbClr val="00B0F0"/>
              </a:solidFill>
            </a:endParaRPr>
          </a:p>
          <a:p>
            <a:pPr algn="r"/>
            <a:endParaRPr lang="en-IN" dirty="0" smtClean="0">
              <a:solidFill>
                <a:srgbClr val="00B0F0"/>
              </a:solidFill>
            </a:endParaRPr>
          </a:p>
        </p:txBody>
      </p:sp>
    </p:spTree>
    <p:extLst>
      <p:ext uri="{BB962C8B-B14F-4D97-AF65-F5344CB8AC3E}">
        <p14:creationId xmlns:p14="http://schemas.microsoft.com/office/powerpoint/2010/main" val="4136927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29360" y="233680"/>
            <a:ext cx="7711440" cy="4832092"/>
          </a:xfrm>
          <a:prstGeom prst="rect">
            <a:avLst/>
          </a:prstGeom>
          <a:noFill/>
        </p:spPr>
        <p:txBody>
          <a:bodyPr wrap="square" rtlCol="0">
            <a:spAutoFit/>
          </a:bodyPr>
          <a:lstStyle/>
          <a:p>
            <a:r>
              <a:rPr lang="en-IN" dirty="0">
                <a:solidFill>
                  <a:schemeClr val="bg2">
                    <a:lumMod val="60000"/>
                    <a:lumOff val="40000"/>
                  </a:schemeClr>
                </a:solidFill>
              </a:rPr>
              <a:t>Data </a:t>
            </a:r>
            <a:r>
              <a:rPr lang="en-IN" dirty="0" err="1">
                <a:solidFill>
                  <a:schemeClr val="bg2">
                    <a:lumMod val="60000"/>
                    <a:lumOff val="40000"/>
                  </a:schemeClr>
                </a:solidFill>
              </a:rPr>
              <a:t>Preprocessing</a:t>
            </a:r>
            <a:endParaRPr lang="en-IN" dirty="0">
              <a:solidFill>
                <a:schemeClr val="bg2">
                  <a:lumMod val="60000"/>
                  <a:lumOff val="40000"/>
                </a:schemeClr>
              </a:solidFill>
            </a:endParaRPr>
          </a:p>
          <a:p>
            <a:r>
              <a:rPr lang="en-IN" dirty="0">
                <a:solidFill>
                  <a:schemeClr val="bg2">
                    <a:lumMod val="60000"/>
                    <a:lumOff val="40000"/>
                  </a:schemeClr>
                </a:solidFill>
              </a:rPr>
              <a:t>Label </a:t>
            </a:r>
            <a:r>
              <a:rPr lang="en-IN" dirty="0" smtClean="0">
                <a:solidFill>
                  <a:schemeClr val="bg2">
                    <a:lumMod val="60000"/>
                    <a:lumOff val="40000"/>
                  </a:schemeClr>
                </a:solidFill>
              </a:rPr>
              <a:t>Encoding</a:t>
            </a:r>
          </a:p>
          <a:p>
            <a:endParaRPr lang="en-IN" dirty="0"/>
          </a:p>
          <a:p>
            <a:r>
              <a:rPr lang="en-IN" dirty="0" err="1">
                <a:solidFill>
                  <a:schemeClr val="tx1"/>
                </a:solidFill>
              </a:rPr>
              <a:t>df.loc</a:t>
            </a:r>
            <a:r>
              <a:rPr lang="en-IN" dirty="0">
                <a:solidFill>
                  <a:schemeClr val="tx1"/>
                </a:solidFill>
              </a:rPr>
              <a:t>[</a:t>
            </a:r>
            <a:r>
              <a:rPr lang="en-IN" dirty="0" err="1">
                <a:solidFill>
                  <a:schemeClr val="tx1"/>
                </a:solidFill>
              </a:rPr>
              <a:t>df</a:t>
            </a:r>
            <a:r>
              <a:rPr lang="en-IN" dirty="0">
                <a:solidFill>
                  <a:schemeClr val="tx1"/>
                </a:solidFill>
              </a:rPr>
              <a:t>["Category"] == "spam", "Category"] = 0</a:t>
            </a:r>
          </a:p>
          <a:p>
            <a:r>
              <a:rPr lang="en-IN" dirty="0" err="1">
                <a:solidFill>
                  <a:schemeClr val="tx1"/>
                </a:solidFill>
              </a:rPr>
              <a:t>df.loc</a:t>
            </a:r>
            <a:r>
              <a:rPr lang="en-IN" dirty="0">
                <a:solidFill>
                  <a:schemeClr val="tx1"/>
                </a:solidFill>
              </a:rPr>
              <a:t>[</a:t>
            </a:r>
            <a:r>
              <a:rPr lang="en-IN" dirty="0" err="1">
                <a:solidFill>
                  <a:schemeClr val="tx1"/>
                </a:solidFill>
              </a:rPr>
              <a:t>df</a:t>
            </a:r>
            <a:r>
              <a:rPr lang="en-IN" dirty="0">
                <a:solidFill>
                  <a:schemeClr val="tx1"/>
                </a:solidFill>
              </a:rPr>
              <a:t>["Category"] == "ham", "Category"] = </a:t>
            </a:r>
            <a:r>
              <a:rPr lang="en-IN" dirty="0" smtClean="0">
                <a:solidFill>
                  <a:schemeClr val="tx1"/>
                </a:solidFill>
              </a:rPr>
              <a:t>1</a:t>
            </a:r>
          </a:p>
          <a:p>
            <a:endParaRPr lang="en-IN" dirty="0">
              <a:solidFill>
                <a:schemeClr val="tx1"/>
              </a:solidFill>
            </a:endParaRPr>
          </a:p>
          <a:p>
            <a:r>
              <a:rPr lang="en-IN" dirty="0">
                <a:solidFill>
                  <a:schemeClr val="tx1"/>
                </a:solidFill>
              </a:rPr>
              <a:t># Separate the feature (message) and target (category) data</a:t>
            </a:r>
          </a:p>
          <a:p>
            <a:r>
              <a:rPr lang="en-IN" dirty="0">
                <a:solidFill>
                  <a:schemeClr val="tx1"/>
                </a:solidFill>
              </a:rPr>
              <a:t>X = </a:t>
            </a:r>
            <a:r>
              <a:rPr lang="en-IN" dirty="0" err="1">
                <a:solidFill>
                  <a:schemeClr val="tx1"/>
                </a:solidFill>
              </a:rPr>
              <a:t>df</a:t>
            </a:r>
            <a:r>
              <a:rPr lang="en-IN" dirty="0">
                <a:solidFill>
                  <a:schemeClr val="tx1"/>
                </a:solidFill>
              </a:rPr>
              <a:t>["Message"]</a:t>
            </a:r>
          </a:p>
          <a:p>
            <a:r>
              <a:rPr lang="en-IN" dirty="0">
                <a:solidFill>
                  <a:schemeClr val="tx1"/>
                </a:solidFill>
              </a:rPr>
              <a:t>Y = </a:t>
            </a:r>
            <a:r>
              <a:rPr lang="en-IN" dirty="0" err="1">
                <a:solidFill>
                  <a:schemeClr val="tx1"/>
                </a:solidFill>
              </a:rPr>
              <a:t>df</a:t>
            </a:r>
            <a:r>
              <a:rPr lang="en-IN" dirty="0">
                <a:solidFill>
                  <a:schemeClr val="tx1"/>
                </a:solidFill>
              </a:rPr>
              <a:t>["Category</a:t>
            </a:r>
            <a:r>
              <a:rPr lang="en-IN" dirty="0" smtClean="0">
                <a:solidFill>
                  <a:schemeClr val="tx1"/>
                </a:solidFill>
              </a:rPr>
              <a:t>"]</a:t>
            </a:r>
          </a:p>
          <a:p>
            <a:endParaRPr lang="en-IN" dirty="0">
              <a:solidFill>
                <a:schemeClr val="tx1"/>
              </a:solidFill>
            </a:endParaRPr>
          </a:p>
          <a:p>
            <a:r>
              <a:rPr lang="en-IN" dirty="0">
                <a:solidFill>
                  <a:schemeClr val="tx1"/>
                </a:solidFill>
              </a:rPr>
              <a:t>print(X</a:t>
            </a:r>
            <a:r>
              <a:rPr lang="en-IN" dirty="0" smtClean="0">
                <a:solidFill>
                  <a:schemeClr val="tx1"/>
                </a:solidFill>
              </a:rPr>
              <a:t>)</a:t>
            </a:r>
          </a:p>
          <a:p>
            <a:endParaRPr lang="en-IN" dirty="0">
              <a:solidFill>
                <a:schemeClr val="tx1"/>
              </a:solidFill>
            </a:endParaRPr>
          </a:p>
          <a:p>
            <a:r>
              <a:rPr lang="en-IN" dirty="0">
                <a:solidFill>
                  <a:schemeClr val="tx1"/>
                </a:solidFill>
              </a:rPr>
              <a:t>0       Go until </a:t>
            </a:r>
            <a:r>
              <a:rPr lang="en-IN" dirty="0" err="1">
                <a:solidFill>
                  <a:schemeClr val="tx1"/>
                </a:solidFill>
              </a:rPr>
              <a:t>jurong</a:t>
            </a:r>
            <a:r>
              <a:rPr lang="en-IN" dirty="0">
                <a:solidFill>
                  <a:schemeClr val="tx1"/>
                </a:solidFill>
              </a:rPr>
              <a:t> point, crazy.. Available only ...</a:t>
            </a:r>
          </a:p>
          <a:p>
            <a:r>
              <a:rPr lang="en-IN" dirty="0">
                <a:solidFill>
                  <a:schemeClr val="tx1"/>
                </a:solidFill>
              </a:rPr>
              <a:t>1                           Ok lar... Joking </a:t>
            </a:r>
            <a:r>
              <a:rPr lang="en-IN" dirty="0" err="1">
                <a:solidFill>
                  <a:schemeClr val="tx1"/>
                </a:solidFill>
              </a:rPr>
              <a:t>wif</a:t>
            </a:r>
            <a:r>
              <a:rPr lang="en-IN" dirty="0">
                <a:solidFill>
                  <a:schemeClr val="tx1"/>
                </a:solidFill>
              </a:rPr>
              <a:t> u </a:t>
            </a:r>
            <a:r>
              <a:rPr lang="en-IN" dirty="0" err="1">
                <a:solidFill>
                  <a:schemeClr val="tx1"/>
                </a:solidFill>
              </a:rPr>
              <a:t>oni</a:t>
            </a:r>
            <a:r>
              <a:rPr lang="en-IN" dirty="0">
                <a:solidFill>
                  <a:schemeClr val="tx1"/>
                </a:solidFill>
              </a:rPr>
              <a:t>...</a:t>
            </a:r>
          </a:p>
          <a:p>
            <a:r>
              <a:rPr lang="en-IN" dirty="0">
                <a:solidFill>
                  <a:schemeClr val="tx1"/>
                </a:solidFill>
              </a:rPr>
              <a:t>2       Free entry in 2 a </a:t>
            </a:r>
            <a:r>
              <a:rPr lang="en-IN" dirty="0" err="1">
                <a:solidFill>
                  <a:schemeClr val="tx1"/>
                </a:solidFill>
              </a:rPr>
              <a:t>wkly</a:t>
            </a:r>
            <a:r>
              <a:rPr lang="en-IN" dirty="0">
                <a:solidFill>
                  <a:schemeClr val="tx1"/>
                </a:solidFill>
              </a:rPr>
              <a:t> comp to win FA Cup </a:t>
            </a:r>
            <a:r>
              <a:rPr lang="en-IN" dirty="0" err="1">
                <a:solidFill>
                  <a:schemeClr val="tx1"/>
                </a:solidFill>
              </a:rPr>
              <a:t>fina</a:t>
            </a:r>
            <a:r>
              <a:rPr lang="en-IN" dirty="0">
                <a:solidFill>
                  <a:schemeClr val="tx1"/>
                </a:solidFill>
              </a:rPr>
              <a:t>...</a:t>
            </a:r>
          </a:p>
          <a:p>
            <a:r>
              <a:rPr lang="en-IN" dirty="0">
                <a:solidFill>
                  <a:schemeClr val="tx1"/>
                </a:solidFill>
              </a:rPr>
              <a:t>3       U dun say so early hor... U c already then say...</a:t>
            </a:r>
          </a:p>
          <a:p>
            <a:r>
              <a:rPr lang="en-IN" dirty="0" smtClean="0">
                <a:solidFill>
                  <a:schemeClr val="tx1"/>
                </a:solidFill>
              </a:rPr>
              <a:t> :               :                    :                  :                     :                       </a:t>
            </a:r>
            <a:endParaRPr lang="en-IN" dirty="0">
              <a:solidFill>
                <a:schemeClr val="tx1"/>
              </a:solidFill>
            </a:endParaRPr>
          </a:p>
          <a:p>
            <a:r>
              <a:rPr lang="en-IN" dirty="0" smtClean="0">
                <a:solidFill>
                  <a:schemeClr val="tx1"/>
                </a:solidFill>
              </a:rPr>
              <a:t>5568                </a:t>
            </a:r>
            <a:r>
              <a:rPr lang="en-IN" dirty="0">
                <a:solidFill>
                  <a:schemeClr val="tx1"/>
                </a:solidFill>
              </a:rPr>
              <a:t>Will Ì_ b going to esplanade </a:t>
            </a:r>
            <a:r>
              <a:rPr lang="en-IN" dirty="0" err="1">
                <a:solidFill>
                  <a:schemeClr val="tx1"/>
                </a:solidFill>
              </a:rPr>
              <a:t>fr</a:t>
            </a:r>
            <a:r>
              <a:rPr lang="en-IN" dirty="0">
                <a:solidFill>
                  <a:schemeClr val="tx1"/>
                </a:solidFill>
              </a:rPr>
              <a:t> home?</a:t>
            </a:r>
          </a:p>
          <a:p>
            <a:r>
              <a:rPr lang="en-IN" dirty="0">
                <a:solidFill>
                  <a:schemeClr val="tx1"/>
                </a:solidFill>
              </a:rPr>
              <a:t>5569    Pity, * was in mood for that. </a:t>
            </a:r>
            <a:r>
              <a:rPr lang="en-IN" dirty="0" err="1">
                <a:solidFill>
                  <a:schemeClr val="tx1"/>
                </a:solidFill>
              </a:rPr>
              <a:t>So.</a:t>
            </a:r>
            <a:r>
              <a:rPr lang="en-IN" dirty="0">
                <a:solidFill>
                  <a:schemeClr val="tx1"/>
                </a:solidFill>
              </a:rPr>
              <a:t>..any other s...</a:t>
            </a:r>
          </a:p>
          <a:p>
            <a:r>
              <a:rPr lang="en-IN" dirty="0">
                <a:solidFill>
                  <a:schemeClr val="tx1"/>
                </a:solidFill>
              </a:rPr>
              <a:t>5570    The guy did some bitching but I acted like </a:t>
            </a:r>
            <a:r>
              <a:rPr lang="en-IN" dirty="0" err="1">
                <a:solidFill>
                  <a:schemeClr val="tx1"/>
                </a:solidFill>
              </a:rPr>
              <a:t>i'd</a:t>
            </a:r>
            <a:r>
              <a:rPr lang="en-IN" dirty="0">
                <a:solidFill>
                  <a:schemeClr val="tx1"/>
                </a:solidFill>
              </a:rPr>
              <a:t>...</a:t>
            </a:r>
          </a:p>
          <a:p>
            <a:r>
              <a:rPr lang="en-IN" dirty="0">
                <a:solidFill>
                  <a:schemeClr val="tx1"/>
                </a:solidFill>
              </a:rPr>
              <a:t>5571                           Rofl. Its true to its name</a:t>
            </a:r>
          </a:p>
          <a:p>
            <a:r>
              <a:rPr lang="en-IN" dirty="0">
                <a:solidFill>
                  <a:schemeClr val="tx1"/>
                </a:solidFill>
              </a:rPr>
              <a:t>Name: Message, Length: 5572, </a:t>
            </a:r>
            <a:r>
              <a:rPr lang="en-IN" dirty="0" err="1">
                <a:solidFill>
                  <a:schemeClr val="tx1"/>
                </a:solidFill>
              </a:rPr>
              <a:t>dtype</a:t>
            </a:r>
            <a:r>
              <a:rPr lang="en-IN" dirty="0">
                <a:solidFill>
                  <a:schemeClr val="tx1"/>
                </a:solidFill>
              </a:rPr>
              <a:t>: object</a:t>
            </a:r>
          </a:p>
        </p:txBody>
      </p:sp>
      <p:sp>
        <p:nvSpPr>
          <p:cNvPr id="5" name="TextBox 4"/>
          <p:cNvSpPr txBox="1"/>
          <p:nvPr/>
        </p:nvSpPr>
        <p:spPr>
          <a:xfrm>
            <a:off x="121920" y="254000"/>
            <a:ext cx="1005840" cy="2893100"/>
          </a:xfrm>
          <a:prstGeom prst="rect">
            <a:avLst/>
          </a:prstGeom>
          <a:noFill/>
        </p:spPr>
        <p:txBody>
          <a:bodyPr wrap="square" rtlCol="0">
            <a:spAutoFit/>
          </a:bodyPr>
          <a:lstStyle/>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r>
              <a:rPr lang="en-IN" dirty="0" smtClean="0">
                <a:solidFill>
                  <a:srgbClr val="00B0F0"/>
                </a:solidFill>
              </a:rPr>
              <a:t>In [17]:</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smtClean="0">
                <a:solidFill>
                  <a:srgbClr val="00B0F0"/>
                </a:solidFill>
              </a:rPr>
              <a:t>In [18]:</a:t>
            </a:r>
          </a:p>
          <a:p>
            <a:endParaRPr lang="en-IN" dirty="0">
              <a:solidFill>
                <a:srgbClr val="00B0F0"/>
              </a:solidFill>
            </a:endParaRPr>
          </a:p>
          <a:p>
            <a:endParaRPr lang="en-IN" dirty="0" smtClean="0">
              <a:solidFill>
                <a:srgbClr val="00B0F0"/>
              </a:solidFill>
            </a:endParaRPr>
          </a:p>
          <a:p>
            <a:r>
              <a:rPr lang="en-IN" dirty="0" smtClean="0">
                <a:solidFill>
                  <a:srgbClr val="00B0F0"/>
                </a:solidFill>
              </a:rPr>
              <a:t>In [19]:</a:t>
            </a:r>
          </a:p>
          <a:p>
            <a:endParaRPr lang="en-IN" dirty="0">
              <a:solidFill>
                <a:srgbClr val="00B0F0"/>
              </a:solidFill>
            </a:endParaRPr>
          </a:p>
          <a:p>
            <a:r>
              <a:rPr lang="en-IN" dirty="0" smtClean="0">
                <a:solidFill>
                  <a:srgbClr val="00B0F0"/>
                </a:solidFill>
              </a:rPr>
              <a:t>Out [19]:</a:t>
            </a:r>
            <a:endParaRPr lang="en-IN" dirty="0">
              <a:solidFill>
                <a:srgbClr val="00B0F0"/>
              </a:solidFill>
            </a:endParaRPr>
          </a:p>
        </p:txBody>
      </p:sp>
    </p:spTree>
    <p:extLst>
      <p:ext uri="{BB962C8B-B14F-4D97-AF65-F5344CB8AC3E}">
        <p14:creationId xmlns:p14="http://schemas.microsoft.com/office/powerpoint/2010/main" val="17406305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3"/>
        <p:cNvGrpSpPr/>
        <p:nvPr/>
      </p:nvGrpSpPr>
      <p:grpSpPr>
        <a:xfrm>
          <a:off x="0" y="0"/>
          <a:ext cx="0" cy="0"/>
          <a:chOff x="0" y="0"/>
          <a:chExt cx="0" cy="0"/>
        </a:xfrm>
      </p:grpSpPr>
      <p:sp>
        <p:nvSpPr>
          <p:cNvPr id="425" name="Google Shape;425;p57"/>
          <p:cNvSpPr txBox="1">
            <a:spLocks noGrp="1"/>
          </p:cNvSpPr>
          <p:nvPr>
            <p:ph type="title"/>
          </p:nvPr>
        </p:nvSpPr>
        <p:spPr>
          <a:xfrm>
            <a:off x="2223600" y="552112"/>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000" dirty="0" smtClean="0"/>
              <a:t>PHASE 4 DEVELOPMENT PART 2</a:t>
            </a:r>
            <a:endParaRPr sz="2000" dirty="0"/>
          </a:p>
        </p:txBody>
      </p:sp>
      <p:sp>
        <p:nvSpPr>
          <p:cNvPr id="426" name="Google Shape;426;p57"/>
          <p:cNvSpPr txBox="1">
            <a:spLocks noGrp="1"/>
          </p:cNvSpPr>
          <p:nvPr>
            <p:ph type="title" idx="2"/>
          </p:nvPr>
        </p:nvSpPr>
        <p:spPr>
          <a:xfrm>
            <a:off x="770720" y="1096825"/>
            <a:ext cx="46968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smtClean="0"/>
              <a:t>TASK</a:t>
            </a:r>
            <a:endParaRPr dirty="0"/>
          </a:p>
        </p:txBody>
      </p:sp>
      <p:sp>
        <p:nvSpPr>
          <p:cNvPr id="427" name="Google Shape;427;p57"/>
          <p:cNvSpPr txBox="1">
            <a:spLocks noGrp="1"/>
          </p:cNvSpPr>
          <p:nvPr>
            <p:ph type="subTitle" idx="3"/>
          </p:nvPr>
        </p:nvSpPr>
        <p:spPr>
          <a:xfrm>
            <a:off x="680720" y="1797475"/>
            <a:ext cx="7863840" cy="1085575"/>
          </a:xfrm>
          <a:prstGeom prst="rect">
            <a:avLst/>
          </a:prstGeom>
        </p:spPr>
        <p:txBody>
          <a:bodyPr spcFirstLastPara="1" wrap="square" lIns="91425" tIns="91425" rIns="91425" bIns="91425" anchor="ctr" anchorCtr="0">
            <a:noAutofit/>
          </a:bodyPr>
          <a:lstStyle/>
          <a:p>
            <a:pPr marL="0" lvl="0" indent="0"/>
            <a:r>
              <a:rPr lang="en-IN" dirty="0" smtClean="0"/>
              <a:t>Building Project Spam Classifier By Selecting A Machine Learning Algorithm, Training The Model , Evaluating Its Performance</a:t>
            </a:r>
            <a:endParaRPr lang="en-IN" sz="1600" dirty="0"/>
          </a:p>
        </p:txBody>
      </p:sp>
      <p:sp>
        <p:nvSpPr>
          <p:cNvPr id="428" name="Google Shape;428;p57"/>
          <p:cNvSpPr txBox="1">
            <a:spLocks noGrp="1"/>
          </p:cNvSpPr>
          <p:nvPr>
            <p:ph type="title" idx="4"/>
          </p:nvPr>
        </p:nvSpPr>
        <p:spPr>
          <a:xfrm>
            <a:off x="2325511" y="2951300"/>
            <a:ext cx="4696489"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smtClean="0"/>
              <a:t>DATASET LINK</a:t>
            </a:r>
            <a:endParaRPr lang="en-IN" dirty="0"/>
          </a:p>
        </p:txBody>
      </p:sp>
      <p:sp>
        <p:nvSpPr>
          <p:cNvPr id="429" name="Google Shape;429;p57"/>
          <p:cNvSpPr txBox="1">
            <a:spLocks noGrp="1"/>
          </p:cNvSpPr>
          <p:nvPr>
            <p:ph type="subTitle" idx="5"/>
          </p:nvPr>
        </p:nvSpPr>
        <p:spPr>
          <a:xfrm>
            <a:off x="770720" y="3992588"/>
            <a:ext cx="7773840" cy="402300"/>
          </a:xfrm>
          <a:prstGeom prst="rect">
            <a:avLst/>
          </a:prstGeom>
        </p:spPr>
        <p:txBody>
          <a:bodyPr spcFirstLastPara="1" wrap="square" lIns="91425" tIns="91425" rIns="91425" bIns="91425" anchor="ctr" anchorCtr="0">
            <a:noAutofit/>
          </a:bodyPr>
          <a:lstStyle/>
          <a:p>
            <a:pPr marL="0" lvl="0" indent="0"/>
            <a:r>
              <a:rPr lang="en-IN" sz="1600" dirty="0"/>
              <a:t>https://www.kaggle.com/datasets/uciml/sms-spam-collection-dataset</a:t>
            </a:r>
            <a:endParaRPr sz="1600" dirty="0"/>
          </a:p>
        </p:txBody>
      </p:sp>
      <p:cxnSp>
        <p:nvCxnSpPr>
          <p:cNvPr id="430" name="Google Shape;430;p57"/>
          <p:cNvCxnSpPr/>
          <p:nvPr/>
        </p:nvCxnSpPr>
        <p:spPr>
          <a:xfrm flipH="1">
            <a:off x="565175" y="3490100"/>
            <a:ext cx="1996200" cy="4602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431" name="Google Shape;431;p57"/>
          <p:cNvCxnSpPr/>
          <p:nvPr/>
        </p:nvCxnSpPr>
        <p:spPr>
          <a:xfrm rot="5400000" flipH="1">
            <a:off x="7164900" y="897175"/>
            <a:ext cx="1401300" cy="3993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09040" y="396240"/>
            <a:ext cx="7650480" cy="4832092"/>
          </a:xfrm>
          <a:prstGeom prst="rect">
            <a:avLst/>
          </a:prstGeom>
          <a:noFill/>
        </p:spPr>
        <p:txBody>
          <a:bodyPr wrap="square" rtlCol="0">
            <a:spAutoFit/>
          </a:bodyPr>
          <a:lstStyle/>
          <a:p>
            <a:r>
              <a:rPr lang="en-IN" dirty="0" smtClean="0">
                <a:solidFill>
                  <a:schemeClr val="tx1"/>
                </a:solidFill>
              </a:rPr>
              <a:t>print(Y)</a:t>
            </a:r>
          </a:p>
          <a:p>
            <a:endParaRPr lang="en-IN" dirty="0">
              <a:solidFill>
                <a:schemeClr val="tx1"/>
              </a:solidFill>
            </a:endParaRPr>
          </a:p>
          <a:p>
            <a:r>
              <a:rPr lang="en-IN" dirty="0">
                <a:solidFill>
                  <a:schemeClr val="tx1"/>
                </a:solidFill>
              </a:rPr>
              <a:t>0       1</a:t>
            </a:r>
          </a:p>
          <a:p>
            <a:r>
              <a:rPr lang="en-IN" dirty="0">
                <a:solidFill>
                  <a:schemeClr val="tx1"/>
                </a:solidFill>
              </a:rPr>
              <a:t>1       1</a:t>
            </a:r>
          </a:p>
          <a:p>
            <a:r>
              <a:rPr lang="en-IN" dirty="0">
                <a:solidFill>
                  <a:schemeClr val="tx1"/>
                </a:solidFill>
              </a:rPr>
              <a:t>2       0</a:t>
            </a:r>
          </a:p>
          <a:p>
            <a:r>
              <a:rPr lang="en-IN" dirty="0">
                <a:solidFill>
                  <a:schemeClr val="tx1"/>
                </a:solidFill>
              </a:rPr>
              <a:t>3       1</a:t>
            </a:r>
          </a:p>
          <a:p>
            <a:r>
              <a:rPr lang="en-IN" dirty="0">
                <a:solidFill>
                  <a:schemeClr val="tx1"/>
                </a:solidFill>
              </a:rPr>
              <a:t>4       </a:t>
            </a:r>
            <a:r>
              <a:rPr lang="en-IN" dirty="0" smtClean="0">
                <a:solidFill>
                  <a:schemeClr val="tx1"/>
                </a:solidFill>
              </a:rPr>
              <a:t>1</a:t>
            </a:r>
            <a:endParaRPr lang="en-IN" dirty="0">
              <a:solidFill>
                <a:schemeClr val="tx1"/>
              </a:solidFill>
            </a:endParaRPr>
          </a:p>
          <a:p>
            <a:r>
              <a:rPr lang="en-IN" dirty="0">
                <a:solidFill>
                  <a:schemeClr val="tx1"/>
                </a:solidFill>
              </a:rPr>
              <a:t>5567    0</a:t>
            </a:r>
          </a:p>
          <a:p>
            <a:r>
              <a:rPr lang="en-IN" dirty="0">
                <a:solidFill>
                  <a:schemeClr val="tx1"/>
                </a:solidFill>
              </a:rPr>
              <a:t>5568    1</a:t>
            </a:r>
          </a:p>
          <a:p>
            <a:r>
              <a:rPr lang="en-IN" dirty="0">
                <a:solidFill>
                  <a:schemeClr val="tx1"/>
                </a:solidFill>
              </a:rPr>
              <a:t>5569    1</a:t>
            </a:r>
          </a:p>
          <a:p>
            <a:r>
              <a:rPr lang="en-IN" dirty="0">
                <a:solidFill>
                  <a:schemeClr val="tx1"/>
                </a:solidFill>
              </a:rPr>
              <a:t>5570    1</a:t>
            </a:r>
          </a:p>
          <a:p>
            <a:r>
              <a:rPr lang="en-IN" dirty="0">
                <a:solidFill>
                  <a:schemeClr val="tx1"/>
                </a:solidFill>
              </a:rPr>
              <a:t>5571    1</a:t>
            </a:r>
          </a:p>
          <a:p>
            <a:r>
              <a:rPr lang="en-IN" dirty="0">
                <a:solidFill>
                  <a:schemeClr val="tx1"/>
                </a:solidFill>
              </a:rPr>
              <a:t>Name: Category, Length: 5572, </a:t>
            </a:r>
            <a:r>
              <a:rPr lang="en-IN" dirty="0" err="1">
                <a:solidFill>
                  <a:schemeClr val="tx1"/>
                </a:solidFill>
              </a:rPr>
              <a:t>dtype</a:t>
            </a:r>
            <a:r>
              <a:rPr lang="en-IN" dirty="0">
                <a:solidFill>
                  <a:schemeClr val="tx1"/>
                </a:solidFill>
              </a:rPr>
              <a:t>: </a:t>
            </a:r>
            <a:r>
              <a:rPr lang="en-IN" dirty="0" smtClean="0">
                <a:solidFill>
                  <a:schemeClr val="tx1"/>
                </a:solidFill>
              </a:rPr>
              <a:t>object</a:t>
            </a:r>
          </a:p>
          <a:p>
            <a:endParaRPr lang="en-IN" dirty="0"/>
          </a:p>
          <a:p>
            <a:r>
              <a:rPr lang="en-IN" dirty="0">
                <a:solidFill>
                  <a:schemeClr val="bg2">
                    <a:lumMod val="60000"/>
                    <a:lumOff val="40000"/>
                  </a:schemeClr>
                </a:solidFill>
              </a:rPr>
              <a:t>Splitting the data into training data and test data</a:t>
            </a:r>
          </a:p>
          <a:p>
            <a:r>
              <a:rPr lang="en-IN" dirty="0" err="1" smtClean="0">
                <a:solidFill>
                  <a:schemeClr val="tx1"/>
                </a:solidFill>
              </a:rPr>
              <a:t>X_train</a:t>
            </a:r>
            <a:r>
              <a:rPr lang="en-IN" dirty="0">
                <a:solidFill>
                  <a:schemeClr val="tx1"/>
                </a:solidFill>
              </a:rPr>
              <a:t>, </a:t>
            </a:r>
            <a:r>
              <a:rPr lang="en-IN" dirty="0" err="1">
                <a:solidFill>
                  <a:schemeClr val="tx1"/>
                </a:solidFill>
              </a:rPr>
              <a:t>X_test</a:t>
            </a:r>
            <a:r>
              <a:rPr lang="en-IN" dirty="0">
                <a:solidFill>
                  <a:schemeClr val="tx1"/>
                </a:solidFill>
              </a:rPr>
              <a:t>, </a:t>
            </a:r>
            <a:r>
              <a:rPr lang="en-IN" dirty="0" err="1">
                <a:solidFill>
                  <a:schemeClr val="tx1"/>
                </a:solidFill>
              </a:rPr>
              <a:t>Y_train</a:t>
            </a:r>
            <a:r>
              <a:rPr lang="en-IN" dirty="0">
                <a:solidFill>
                  <a:schemeClr val="tx1"/>
                </a:solidFill>
              </a:rPr>
              <a:t>, </a:t>
            </a:r>
            <a:r>
              <a:rPr lang="en-IN" dirty="0" err="1">
                <a:solidFill>
                  <a:schemeClr val="tx1"/>
                </a:solidFill>
              </a:rPr>
              <a:t>Y_test</a:t>
            </a:r>
            <a:r>
              <a:rPr lang="en-IN" dirty="0">
                <a:solidFill>
                  <a:schemeClr val="tx1"/>
                </a:solidFill>
              </a:rPr>
              <a:t> = </a:t>
            </a:r>
            <a:r>
              <a:rPr lang="en-IN" dirty="0" err="1">
                <a:solidFill>
                  <a:schemeClr val="tx1"/>
                </a:solidFill>
              </a:rPr>
              <a:t>train_test_split</a:t>
            </a:r>
            <a:r>
              <a:rPr lang="en-IN" dirty="0">
                <a:solidFill>
                  <a:schemeClr val="tx1"/>
                </a:solidFill>
              </a:rPr>
              <a:t>(X, Y, </a:t>
            </a:r>
            <a:r>
              <a:rPr lang="en-IN" dirty="0" err="1">
                <a:solidFill>
                  <a:schemeClr val="tx1"/>
                </a:solidFill>
              </a:rPr>
              <a:t>test_size</a:t>
            </a:r>
            <a:r>
              <a:rPr lang="en-IN" dirty="0">
                <a:solidFill>
                  <a:schemeClr val="tx1"/>
                </a:solidFill>
              </a:rPr>
              <a:t> = 0.2, </a:t>
            </a:r>
            <a:r>
              <a:rPr lang="en-IN" dirty="0" err="1">
                <a:solidFill>
                  <a:schemeClr val="tx1"/>
                </a:solidFill>
              </a:rPr>
              <a:t>random_state</a:t>
            </a:r>
            <a:r>
              <a:rPr lang="en-IN" dirty="0">
                <a:solidFill>
                  <a:schemeClr val="tx1"/>
                </a:solidFill>
              </a:rPr>
              <a:t> = 3)</a:t>
            </a:r>
          </a:p>
          <a:p>
            <a:endParaRPr lang="en-IN" dirty="0" smtClean="0">
              <a:solidFill>
                <a:schemeClr val="tx1"/>
              </a:solidFill>
            </a:endParaRPr>
          </a:p>
          <a:p>
            <a:r>
              <a:rPr lang="en-IN" dirty="0" smtClean="0">
                <a:solidFill>
                  <a:schemeClr val="tx1"/>
                </a:solidFill>
              </a:rPr>
              <a:t># </a:t>
            </a:r>
            <a:r>
              <a:rPr lang="en-IN" dirty="0">
                <a:solidFill>
                  <a:schemeClr val="tx1"/>
                </a:solidFill>
              </a:rPr>
              <a:t>Print the shape of X</a:t>
            </a:r>
          </a:p>
          <a:p>
            <a:r>
              <a:rPr lang="en-IN" dirty="0">
                <a:solidFill>
                  <a:schemeClr val="tx1"/>
                </a:solidFill>
              </a:rPr>
              <a:t>print(</a:t>
            </a:r>
            <a:r>
              <a:rPr lang="en-IN" dirty="0" err="1">
                <a:solidFill>
                  <a:schemeClr val="tx1"/>
                </a:solidFill>
              </a:rPr>
              <a:t>X.shape</a:t>
            </a:r>
            <a:r>
              <a:rPr lang="en-IN" dirty="0">
                <a:solidFill>
                  <a:schemeClr val="tx1"/>
                </a:solidFill>
              </a:rPr>
              <a:t>)</a:t>
            </a:r>
          </a:p>
          <a:p>
            <a:endParaRPr lang="en-IN" dirty="0" smtClean="0">
              <a:solidFill>
                <a:schemeClr val="tx1"/>
              </a:solidFill>
            </a:endParaRPr>
          </a:p>
          <a:p>
            <a:r>
              <a:rPr lang="en-IN" dirty="0" smtClean="0">
                <a:solidFill>
                  <a:schemeClr val="tx1"/>
                </a:solidFill>
              </a:rPr>
              <a:t>(</a:t>
            </a:r>
            <a:r>
              <a:rPr lang="en-IN" dirty="0">
                <a:solidFill>
                  <a:schemeClr val="tx1"/>
                </a:solidFill>
              </a:rPr>
              <a:t>5572</a:t>
            </a:r>
            <a:r>
              <a:rPr lang="en-IN" dirty="0" smtClean="0">
                <a:solidFill>
                  <a:schemeClr val="tx1"/>
                </a:solidFill>
              </a:rPr>
              <a:t>,)</a:t>
            </a:r>
          </a:p>
          <a:p>
            <a:endParaRPr lang="en-IN" dirty="0"/>
          </a:p>
        </p:txBody>
      </p:sp>
      <p:sp>
        <p:nvSpPr>
          <p:cNvPr id="3" name="TextBox 2"/>
          <p:cNvSpPr txBox="1"/>
          <p:nvPr/>
        </p:nvSpPr>
        <p:spPr>
          <a:xfrm>
            <a:off x="152400" y="365760"/>
            <a:ext cx="965200" cy="4832092"/>
          </a:xfrm>
          <a:prstGeom prst="rect">
            <a:avLst/>
          </a:prstGeom>
          <a:noFill/>
        </p:spPr>
        <p:txBody>
          <a:bodyPr wrap="square" rtlCol="0">
            <a:spAutoFit/>
          </a:bodyPr>
          <a:lstStyle/>
          <a:p>
            <a:r>
              <a:rPr lang="en-IN" dirty="0" smtClean="0">
                <a:solidFill>
                  <a:srgbClr val="00B0F0"/>
                </a:solidFill>
              </a:rPr>
              <a:t>In [20]:</a:t>
            </a:r>
          </a:p>
          <a:p>
            <a:endParaRPr lang="en-IN" dirty="0">
              <a:solidFill>
                <a:srgbClr val="00B0F0"/>
              </a:solidFill>
            </a:endParaRPr>
          </a:p>
          <a:p>
            <a:r>
              <a:rPr lang="en-IN" dirty="0" smtClean="0">
                <a:solidFill>
                  <a:srgbClr val="00B0F0"/>
                </a:solidFill>
              </a:rPr>
              <a:t>Out [20]:</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r>
              <a:rPr lang="en-IN" dirty="0" smtClean="0">
                <a:solidFill>
                  <a:srgbClr val="00B0F0"/>
                </a:solidFill>
              </a:rPr>
              <a:t>In [21]:</a:t>
            </a:r>
          </a:p>
          <a:p>
            <a:endParaRPr lang="en-IN" dirty="0">
              <a:solidFill>
                <a:srgbClr val="00B0F0"/>
              </a:solidFill>
            </a:endParaRPr>
          </a:p>
          <a:p>
            <a:endParaRPr lang="en-IN" dirty="0" smtClean="0">
              <a:solidFill>
                <a:srgbClr val="00B0F0"/>
              </a:solidFill>
            </a:endParaRPr>
          </a:p>
          <a:p>
            <a:r>
              <a:rPr lang="en-IN" dirty="0" smtClean="0">
                <a:solidFill>
                  <a:srgbClr val="00B0F0"/>
                </a:solidFill>
              </a:rPr>
              <a:t>In [22]:</a:t>
            </a:r>
          </a:p>
          <a:p>
            <a:endParaRPr lang="en-IN" dirty="0">
              <a:solidFill>
                <a:srgbClr val="00B0F0"/>
              </a:solidFill>
            </a:endParaRPr>
          </a:p>
          <a:p>
            <a:r>
              <a:rPr lang="en-IN" dirty="0" smtClean="0">
                <a:solidFill>
                  <a:srgbClr val="00B0F0"/>
                </a:solidFill>
              </a:rPr>
              <a:t>Out [22]:</a:t>
            </a:r>
            <a:endParaRPr lang="en-IN" dirty="0">
              <a:solidFill>
                <a:srgbClr val="00B0F0"/>
              </a:solidFill>
            </a:endParaRPr>
          </a:p>
          <a:p>
            <a:endParaRPr lang="en-IN" dirty="0">
              <a:solidFill>
                <a:srgbClr val="00B0F0"/>
              </a:solidFill>
            </a:endParaRPr>
          </a:p>
        </p:txBody>
      </p:sp>
    </p:spTree>
    <p:extLst>
      <p:ext uri="{BB962C8B-B14F-4D97-AF65-F5344CB8AC3E}">
        <p14:creationId xmlns:p14="http://schemas.microsoft.com/office/powerpoint/2010/main" val="94941949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29360" y="233680"/>
            <a:ext cx="7701280" cy="4832092"/>
          </a:xfrm>
          <a:prstGeom prst="rect">
            <a:avLst/>
          </a:prstGeom>
          <a:noFill/>
        </p:spPr>
        <p:txBody>
          <a:bodyPr wrap="square" rtlCol="0">
            <a:spAutoFit/>
          </a:bodyPr>
          <a:lstStyle/>
          <a:p>
            <a:r>
              <a:rPr lang="en-IN" dirty="0">
                <a:solidFill>
                  <a:schemeClr val="tx1"/>
                </a:solidFill>
              </a:rPr>
              <a:t># Print the shape of </a:t>
            </a:r>
            <a:r>
              <a:rPr lang="en-IN" dirty="0" err="1">
                <a:solidFill>
                  <a:schemeClr val="tx1"/>
                </a:solidFill>
              </a:rPr>
              <a:t>X_train</a:t>
            </a:r>
            <a:r>
              <a:rPr lang="en-IN" dirty="0">
                <a:solidFill>
                  <a:schemeClr val="tx1"/>
                </a:solidFill>
              </a:rPr>
              <a:t> and </a:t>
            </a:r>
            <a:r>
              <a:rPr lang="en-IN" dirty="0" err="1">
                <a:solidFill>
                  <a:schemeClr val="tx1"/>
                </a:solidFill>
              </a:rPr>
              <a:t>X_test</a:t>
            </a:r>
            <a:endParaRPr lang="en-IN" dirty="0">
              <a:solidFill>
                <a:schemeClr val="tx1"/>
              </a:solidFill>
            </a:endParaRPr>
          </a:p>
          <a:p>
            <a:r>
              <a:rPr lang="en-IN" dirty="0">
                <a:solidFill>
                  <a:schemeClr val="tx1"/>
                </a:solidFill>
              </a:rPr>
              <a:t>print(</a:t>
            </a:r>
            <a:r>
              <a:rPr lang="en-IN" dirty="0" err="1">
                <a:solidFill>
                  <a:schemeClr val="tx1"/>
                </a:solidFill>
              </a:rPr>
              <a:t>X_train.shape</a:t>
            </a:r>
            <a:r>
              <a:rPr lang="en-IN" dirty="0">
                <a:solidFill>
                  <a:schemeClr val="tx1"/>
                </a:solidFill>
              </a:rPr>
              <a:t>)</a:t>
            </a:r>
          </a:p>
          <a:p>
            <a:r>
              <a:rPr lang="en-IN" dirty="0">
                <a:solidFill>
                  <a:schemeClr val="tx1"/>
                </a:solidFill>
              </a:rPr>
              <a:t>print(</a:t>
            </a:r>
            <a:r>
              <a:rPr lang="en-IN" dirty="0" err="1">
                <a:solidFill>
                  <a:schemeClr val="tx1"/>
                </a:solidFill>
              </a:rPr>
              <a:t>X_test.shape</a:t>
            </a:r>
            <a:r>
              <a:rPr lang="en-IN" dirty="0" smtClean="0">
                <a:solidFill>
                  <a:schemeClr val="tx1"/>
                </a:solidFill>
              </a:rPr>
              <a:t>)</a:t>
            </a:r>
          </a:p>
          <a:p>
            <a:endParaRPr lang="en-IN" dirty="0">
              <a:solidFill>
                <a:schemeClr val="tx1"/>
              </a:solidFill>
            </a:endParaRPr>
          </a:p>
          <a:p>
            <a:r>
              <a:rPr lang="en-IN" dirty="0">
                <a:solidFill>
                  <a:schemeClr val="tx1"/>
                </a:solidFill>
              </a:rPr>
              <a:t>(4457,)</a:t>
            </a:r>
          </a:p>
          <a:p>
            <a:r>
              <a:rPr lang="en-IN" dirty="0">
                <a:solidFill>
                  <a:schemeClr val="tx1"/>
                </a:solidFill>
              </a:rPr>
              <a:t>(1115</a:t>
            </a:r>
            <a:r>
              <a:rPr lang="en-IN" dirty="0" smtClean="0">
                <a:solidFill>
                  <a:schemeClr val="tx1"/>
                </a:solidFill>
              </a:rPr>
              <a:t>,)</a:t>
            </a:r>
          </a:p>
          <a:p>
            <a:endParaRPr lang="en-IN" dirty="0"/>
          </a:p>
          <a:p>
            <a:r>
              <a:rPr lang="en-IN" dirty="0">
                <a:solidFill>
                  <a:schemeClr val="bg2">
                    <a:lumMod val="60000"/>
                    <a:lumOff val="40000"/>
                  </a:schemeClr>
                </a:solidFill>
              </a:rPr>
              <a:t>Feature Extraction</a:t>
            </a:r>
          </a:p>
          <a:p>
            <a:r>
              <a:rPr lang="en-IN" dirty="0">
                <a:solidFill>
                  <a:schemeClr val="bg2">
                    <a:lumMod val="60000"/>
                    <a:lumOff val="40000"/>
                  </a:schemeClr>
                </a:solidFill>
              </a:rPr>
              <a:t>TF-IDF </a:t>
            </a:r>
            <a:r>
              <a:rPr lang="en-IN" dirty="0" err="1">
                <a:solidFill>
                  <a:schemeClr val="bg2">
                    <a:lumMod val="60000"/>
                    <a:lumOff val="40000"/>
                  </a:schemeClr>
                </a:solidFill>
              </a:rPr>
              <a:t>Vectorizer</a:t>
            </a:r>
            <a:endParaRPr lang="en-IN" dirty="0">
              <a:solidFill>
                <a:schemeClr val="bg2">
                  <a:lumMod val="60000"/>
                  <a:lumOff val="40000"/>
                </a:schemeClr>
              </a:solidFill>
            </a:endParaRPr>
          </a:p>
          <a:p>
            <a:endParaRPr lang="en-IN" dirty="0" smtClean="0"/>
          </a:p>
          <a:p>
            <a:r>
              <a:rPr lang="en-IN" dirty="0">
                <a:solidFill>
                  <a:schemeClr val="tx1"/>
                </a:solidFill>
              </a:rPr>
              <a:t># Initialize TF-IDF </a:t>
            </a:r>
            <a:r>
              <a:rPr lang="en-IN" dirty="0" err="1" smtClean="0">
                <a:solidFill>
                  <a:schemeClr val="tx1"/>
                </a:solidFill>
              </a:rPr>
              <a:t>Vectorizer</a:t>
            </a:r>
            <a:endParaRPr lang="en-IN" dirty="0">
              <a:solidFill>
                <a:schemeClr val="tx1"/>
              </a:solidFill>
            </a:endParaRPr>
          </a:p>
          <a:p>
            <a:r>
              <a:rPr lang="en-IN" dirty="0" err="1">
                <a:solidFill>
                  <a:schemeClr val="tx1"/>
                </a:solidFill>
              </a:rPr>
              <a:t>feature_extraction</a:t>
            </a:r>
            <a:r>
              <a:rPr lang="en-IN" dirty="0">
                <a:solidFill>
                  <a:schemeClr val="tx1"/>
                </a:solidFill>
              </a:rPr>
              <a:t> = </a:t>
            </a:r>
            <a:r>
              <a:rPr lang="en-IN" dirty="0" err="1">
                <a:solidFill>
                  <a:schemeClr val="tx1"/>
                </a:solidFill>
              </a:rPr>
              <a:t>TfidfVectorizer</a:t>
            </a:r>
            <a:r>
              <a:rPr lang="en-IN" dirty="0">
                <a:solidFill>
                  <a:schemeClr val="tx1"/>
                </a:solidFill>
              </a:rPr>
              <a:t>(</a:t>
            </a:r>
            <a:r>
              <a:rPr lang="en-IN" dirty="0" err="1">
                <a:solidFill>
                  <a:schemeClr val="tx1"/>
                </a:solidFill>
              </a:rPr>
              <a:t>min_df</a:t>
            </a:r>
            <a:r>
              <a:rPr lang="en-IN" dirty="0">
                <a:solidFill>
                  <a:schemeClr val="tx1"/>
                </a:solidFill>
              </a:rPr>
              <a:t>=1, </a:t>
            </a:r>
            <a:r>
              <a:rPr lang="en-IN" dirty="0" err="1">
                <a:solidFill>
                  <a:schemeClr val="tx1"/>
                </a:solidFill>
              </a:rPr>
              <a:t>stop_words</a:t>
            </a:r>
            <a:r>
              <a:rPr lang="en-IN" dirty="0">
                <a:solidFill>
                  <a:schemeClr val="tx1"/>
                </a:solidFill>
              </a:rPr>
              <a:t>="</a:t>
            </a:r>
            <a:r>
              <a:rPr lang="en-IN" dirty="0" err="1">
                <a:solidFill>
                  <a:schemeClr val="tx1"/>
                </a:solidFill>
              </a:rPr>
              <a:t>english</a:t>
            </a:r>
            <a:r>
              <a:rPr lang="en-IN" dirty="0">
                <a:solidFill>
                  <a:schemeClr val="tx1"/>
                </a:solidFill>
              </a:rPr>
              <a:t>", lowercase=True</a:t>
            </a:r>
            <a:r>
              <a:rPr lang="en-IN" dirty="0" smtClean="0">
                <a:solidFill>
                  <a:schemeClr val="tx1"/>
                </a:solidFill>
              </a:rPr>
              <a:t>)</a:t>
            </a:r>
          </a:p>
          <a:p>
            <a:endParaRPr lang="en-IN" dirty="0">
              <a:solidFill>
                <a:schemeClr val="tx1"/>
              </a:solidFill>
            </a:endParaRPr>
          </a:p>
          <a:p>
            <a:r>
              <a:rPr lang="en-IN" dirty="0">
                <a:solidFill>
                  <a:schemeClr val="tx1"/>
                </a:solidFill>
              </a:rPr>
              <a:t># Feature extraction for training and testing data</a:t>
            </a:r>
          </a:p>
          <a:p>
            <a:r>
              <a:rPr lang="en-IN" dirty="0" err="1">
                <a:solidFill>
                  <a:schemeClr val="tx1"/>
                </a:solidFill>
              </a:rPr>
              <a:t>X_train_features</a:t>
            </a:r>
            <a:r>
              <a:rPr lang="en-IN" dirty="0">
                <a:solidFill>
                  <a:schemeClr val="tx1"/>
                </a:solidFill>
              </a:rPr>
              <a:t> = </a:t>
            </a:r>
            <a:r>
              <a:rPr lang="en-IN" dirty="0" err="1">
                <a:solidFill>
                  <a:schemeClr val="tx1"/>
                </a:solidFill>
              </a:rPr>
              <a:t>feature_extraction.fit_transform</a:t>
            </a:r>
            <a:r>
              <a:rPr lang="en-IN" dirty="0">
                <a:solidFill>
                  <a:schemeClr val="tx1"/>
                </a:solidFill>
              </a:rPr>
              <a:t>(</a:t>
            </a:r>
            <a:r>
              <a:rPr lang="en-IN" dirty="0" err="1">
                <a:solidFill>
                  <a:schemeClr val="tx1"/>
                </a:solidFill>
              </a:rPr>
              <a:t>X_train</a:t>
            </a:r>
            <a:r>
              <a:rPr lang="en-IN" dirty="0">
                <a:solidFill>
                  <a:schemeClr val="tx1"/>
                </a:solidFill>
              </a:rPr>
              <a:t>)</a:t>
            </a:r>
          </a:p>
          <a:p>
            <a:r>
              <a:rPr lang="en-IN" dirty="0" err="1">
                <a:solidFill>
                  <a:schemeClr val="tx1"/>
                </a:solidFill>
              </a:rPr>
              <a:t>X_test_features</a:t>
            </a:r>
            <a:r>
              <a:rPr lang="en-IN" dirty="0">
                <a:solidFill>
                  <a:schemeClr val="tx1"/>
                </a:solidFill>
              </a:rPr>
              <a:t> = </a:t>
            </a:r>
            <a:r>
              <a:rPr lang="en-IN" dirty="0" err="1">
                <a:solidFill>
                  <a:schemeClr val="tx1"/>
                </a:solidFill>
              </a:rPr>
              <a:t>feature_extraction.transform</a:t>
            </a:r>
            <a:r>
              <a:rPr lang="en-IN" dirty="0">
                <a:solidFill>
                  <a:schemeClr val="tx1"/>
                </a:solidFill>
              </a:rPr>
              <a:t>(</a:t>
            </a:r>
            <a:r>
              <a:rPr lang="en-IN" dirty="0" err="1">
                <a:solidFill>
                  <a:schemeClr val="tx1"/>
                </a:solidFill>
              </a:rPr>
              <a:t>X_test</a:t>
            </a:r>
            <a:r>
              <a:rPr lang="en-IN" dirty="0" smtClean="0">
                <a:solidFill>
                  <a:schemeClr val="tx1"/>
                </a:solidFill>
              </a:rPr>
              <a:t>)</a:t>
            </a:r>
          </a:p>
          <a:p>
            <a:endParaRPr lang="en-IN" dirty="0">
              <a:solidFill>
                <a:schemeClr val="tx1"/>
              </a:solidFill>
            </a:endParaRPr>
          </a:p>
          <a:p>
            <a:r>
              <a:rPr lang="en-IN" dirty="0">
                <a:solidFill>
                  <a:schemeClr val="tx1"/>
                </a:solidFill>
              </a:rPr>
              <a:t># Convert </a:t>
            </a:r>
            <a:r>
              <a:rPr lang="en-IN" dirty="0" err="1">
                <a:solidFill>
                  <a:schemeClr val="tx1"/>
                </a:solidFill>
              </a:rPr>
              <a:t>Y_train</a:t>
            </a:r>
            <a:r>
              <a:rPr lang="en-IN" dirty="0">
                <a:solidFill>
                  <a:schemeClr val="tx1"/>
                </a:solidFill>
              </a:rPr>
              <a:t> and </a:t>
            </a:r>
            <a:r>
              <a:rPr lang="en-IN" dirty="0" err="1">
                <a:solidFill>
                  <a:schemeClr val="tx1"/>
                </a:solidFill>
              </a:rPr>
              <a:t>Y_test</a:t>
            </a:r>
            <a:r>
              <a:rPr lang="en-IN" dirty="0">
                <a:solidFill>
                  <a:schemeClr val="tx1"/>
                </a:solidFill>
              </a:rPr>
              <a:t> to integer type</a:t>
            </a:r>
          </a:p>
          <a:p>
            <a:r>
              <a:rPr lang="en-IN" dirty="0" err="1">
                <a:solidFill>
                  <a:schemeClr val="tx1"/>
                </a:solidFill>
              </a:rPr>
              <a:t>Y_train</a:t>
            </a:r>
            <a:r>
              <a:rPr lang="en-IN" dirty="0">
                <a:solidFill>
                  <a:schemeClr val="tx1"/>
                </a:solidFill>
              </a:rPr>
              <a:t> = </a:t>
            </a:r>
            <a:r>
              <a:rPr lang="en-IN" dirty="0" err="1">
                <a:solidFill>
                  <a:schemeClr val="tx1"/>
                </a:solidFill>
              </a:rPr>
              <a:t>Y_train.astype</a:t>
            </a:r>
            <a:r>
              <a:rPr lang="en-IN" dirty="0">
                <a:solidFill>
                  <a:schemeClr val="tx1"/>
                </a:solidFill>
              </a:rPr>
              <a:t>("</a:t>
            </a:r>
            <a:r>
              <a:rPr lang="en-IN" dirty="0" err="1">
                <a:solidFill>
                  <a:schemeClr val="tx1"/>
                </a:solidFill>
              </a:rPr>
              <a:t>int</a:t>
            </a:r>
            <a:r>
              <a:rPr lang="en-IN" dirty="0">
                <a:solidFill>
                  <a:schemeClr val="tx1"/>
                </a:solidFill>
              </a:rPr>
              <a:t>")</a:t>
            </a:r>
          </a:p>
          <a:p>
            <a:r>
              <a:rPr lang="en-IN" dirty="0" err="1">
                <a:solidFill>
                  <a:schemeClr val="tx1"/>
                </a:solidFill>
              </a:rPr>
              <a:t>Y_test</a:t>
            </a:r>
            <a:r>
              <a:rPr lang="en-IN" dirty="0">
                <a:solidFill>
                  <a:schemeClr val="tx1"/>
                </a:solidFill>
              </a:rPr>
              <a:t> = </a:t>
            </a:r>
            <a:r>
              <a:rPr lang="en-IN" dirty="0" err="1">
                <a:solidFill>
                  <a:schemeClr val="tx1"/>
                </a:solidFill>
              </a:rPr>
              <a:t>Y_test.astype</a:t>
            </a:r>
            <a:r>
              <a:rPr lang="en-IN" dirty="0">
                <a:solidFill>
                  <a:schemeClr val="tx1"/>
                </a:solidFill>
              </a:rPr>
              <a:t>("</a:t>
            </a:r>
            <a:r>
              <a:rPr lang="en-IN" dirty="0" err="1">
                <a:solidFill>
                  <a:schemeClr val="tx1"/>
                </a:solidFill>
              </a:rPr>
              <a:t>int</a:t>
            </a:r>
            <a:r>
              <a:rPr lang="en-IN" dirty="0" smtClean="0">
                <a:solidFill>
                  <a:schemeClr val="tx1"/>
                </a:solidFill>
              </a:rPr>
              <a:t>")</a:t>
            </a:r>
          </a:p>
          <a:p>
            <a:endParaRPr lang="en-IN" dirty="0">
              <a:solidFill>
                <a:schemeClr val="tx1"/>
              </a:solidFill>
            </a:endParaRPr>
          </a:p>
          <a:p>
            <a:r>
              <a:rPr lang="en-IN" dirty="0">
                <a:solidFill>
                  <a:schemeClr val="tx1"/>
                </a:solidFill>
              </a:rPr>
              <a:t>print(</a:t>
            </a:r>
            <a:r>
              <a:rPr lang="en-IN" dirty="0" err="1">
                <a:solidFill>
                  <a:schemeClr val="tx1"/>
                </a:solidFill>
              </a:rPr>
              <a:t>X_train</a:t>
            </a:r>
            <a:r>
              <a:rPr lang="en-IN" dirty="0">
                <a:solidFill>
                  <a:schemeClr val="tx1"/>
                </a:solidFill>
              </a:rPr>
              <a:t>)</a:t>
            </a:r>
          </a:p>
        </p:txBody>
      </p:sp>
      <p:sp>
        <p:nvSpPr>
          <p:cNvPr id="4" name="TextBox 3"/>
          <p:cNvSpPr txBox="1"/>
          <p:nvPr/>
        </p:nvSpPr>
        <p:spPr>
          <a:xfrm>
            <a:off x="233680" y="223520"/>
            <a:ext cx="904240" cy="4832092"/>
          </a:xfrm>
          <a:prstGeom prst="rect">
            <a:avLst/>
          </a:prstGeom>
          <a:noFill/>
        </p:spPr>
        <p:txBody>
          <a:bodyPr wrap="square" rtlCol="0">
            <a:spAutoFit/>
          </a:bodyPr>
          <a:lstStyle/>
          <a:p>
            <a:endParaRPr lang="en-IN" dirty="0" smtClean="0">
              <a:solidFill>
                <a:srgbClr val="00B0F0"/>
              </a:solidFill>
            </a:endParaRPr>
          </a:p>
          <a:p>
            <a:r>
              <a:rPr lang="en-IN" dirty="0" smtClean="0">
                <a:solidFill>
                  <a:srgbClr val="00B0F0"/>
                </a:solidFill>
              </a:rPr>
              <a:t>In [23]:</a:t>
            </a:r>
          </a:p>
          <a:p>
            <a:endParaRPr lang="en-IN" dirty="0">
              <a:solidFill>
                <a:srgbClr val="00B0F0"/>
              </a:solidFill>
            </a:endParaRPr>
          </a:p>
          <a:p>
            <a:endParaRPr lang="en-IN" dirty="0" smtClean="0">
              <a:solidFill>
                <a:srgbClr val="00B0F0"/>
              </a:solidFill>
            </a:endParaRPr>
          </a:p>
          <a:p>
            <a:r>
              <a:rPr lang="en-IN" dirty="0" smtClean="0">
                <a:solidFill>
                  <a:srgbClr val="00B0F0"/>
                </a:solidFill>
              </a:rPr>
              <a:t>Out [23]:</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r>
              <a:rPr lang="en-IN" dirty="0" smtClean="0">
                <a:solidFill>
                  <a:srgbClr val="00B0F0"/>
                </a:solidFill>
              </a:rPr>
              <a:t>In [24]:</a:t>
            </a:r>
          </a:p>
          <a:p>
            <a:endParaRPr lang="en-IN" dirty="0">
              <a:solidFill>
                <a:srgbClr val="00B0F0"/>
              </a:solidFill>
            </a:endParaRPr>
          </a:p>
          <a:p>
            <a:endParaRPr lang="en-IN" dirty="0" smtClean="0">
              <a:solidFill>
                <a:srgbClr val="00B0F0"/>
              </a:solidFill>
            </a:endParaRPr>
          </a:p>
          <a:p>
            <a:r>
              <a:rPr lang="en-IN" dirty="0" smtClean="0">
                <a:solidFill>
                  <a:srgbClr val="00B0F0"/>
                </a:solidFill>
              </a:rPr>
              <a:t>In [25]:</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smtClean="0">
                <a:solidFill>
                  <a:srgbClr val="00B0F0"/>
                </a:solidFill>
              </a:rPr>
              <a:t>In [26]:</a:t>
            </a:r>
          </a:p>
          <a:p>
            <a:endParaRPr lang="en-IN" dirty="0">
              <a:solidFill>
                <a:srgbClr val="00B0F0"/>
              </a:solidFill>
            </a:endParaRPr>
          </a:p>
          <a:p>
            <a:endParaRPr lang="en-IN" dirty="0" smtClean="0">
              <a:solidFill>
                <a:srgbClr val="00B0F0"/>
              </a:solidFill>
            </a:endParaRPr>
          </a:p>
          <a:p>
            <a:r>
              <a:rPr lang="en-IN" dirty="0" smtClean="0">
                <a:solidFill>
                  <a:srgbClr val="00B0F0"/>
                </a:solidFill>
              </a:rPr>
              <a:t>In [27]:</a:t>
            </a:r>
            <a:endParaRPr lang="en-IN" dirty="0">
              <a:solidFill>
                <a:srgbClr val="00B0F0"/>
              </a:solidFill>
            </a:endParaRPr>
          </a:p>
        </p:txBody>
      </p:sp>
    </p:spTree>
    <p:extLst>
      <p:ext uri="{BB962C8B-B14F-4D97-AF65-F5344CB8AC3E}">
        <p14:creationId xmlns:p14="http://schemas.microsoft.com/office/powerpoint/2010/main" val="3976049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39520" y="233680"/>
            <a:ext cx="7467600" cy="5262979"/>
          </a:xfrm>
          <a:prstGeom prst="rect">
            <a:avLst/>
          </a:prstGeom>
          <a:noFill/>
        </p:spPr>
        <p:txBody>
          <a:bodyPr wrap="square" rtlCol="0">
            <a:spAutoFit/>
          </a:bodyPr>
          <a:lstStyle/>
          <a:p>
            <a:r>
              <a:rPr lang="en-IN" dirty="0">
                <a:solidFill>
                  <a:schemeClr val="tx1"/>
                </a:solidFill>
              </a:rPr>
              <a:t>3075    Mum, hope you are having a great day. Hoping t...</a:t>
            </a:r>
          </a:p>
          <a:p>
            <a:r>
              <a:rPr lang="en-IN" dirty="0">
                <a:solidFill>
                  <a:schemeClr val="tx1"/>
                </a:solidFill>
              </a:rPr>
              <a:t>1787                           Yes:)</a:t>
            </a:r>
            <a:r>
              <a:rPr lang="en-IN" dirty="0" err="1">
                <a:solidFill>
                  <a:schemeClr val="tx1"/>
                </a:solidFill>
              </a:rPr>
              <a:t>sura</a:t>
            </a:r>
            <a:r>
              <a:rPr lang="en-IN" dirty="0">
                <a:solidFill>
                  <a:schemeClr val="tx1"/>
                </a:solidFill>
              </a:rPr>
              <a:t> in sun </a:t>
            </a:r>
            <a:r>
              <a:rPr lang="en-IN" dirty="0" err="1">
                <a:solidFill>
                  <a:schemeClr val="tx1"/>
                </a:solidFill>
              </a:rPr>
              <a:t>tv</a:t>
            </a:r>
            <a:r>
              <a:rPr lang="en-IN" dirty="0">
                <a:solidFill>
                  <a:schemeClr val="tx1"/>
                </a:solidFill>
              </a:rPr>
              <a:t>.:)lol.</a:t>
            </a:r>
          </a:p>
          <a:p>
            <a:r>
              <a:rPr lang="en-IN" dirty="0">
                <a:solidFill>
                  <a:schemeClr val="tx1"/>
                </a:solidFill>
              </a:rPr>
              <a:t>1614    Me </a:t>
            </a:r>
            <a:r>
              <a:rPr lang="en-IN" dirty="0" err="1">
                <a:solidFill>
                  <a:schemeClr val="tx1"/>
                </a:solidFill>
              </a:rPr>
              <a:t>sef</a:t>
            </a:r>
            <a:r>
              <a:rPr lang="en-IN" dirty="0">
                <a:solidFill>
                  <a:schemeClr val="tx1"/>
                </a:solidFill>
              </a:rPr>
              <a:t> </a:t>
            </a:r>
            <a:r>
              <a:rPr lang="en-IN" dirty="0" err="1">
                <a:solidFill>
                  <a:schemeClr val="tx1"/>
                </a:solidFill>
              </a:rPr>
              <a:t>dey</a:t>
            </a:r>
            <a:r>
              <a:rPr lang="en-IN" dirty="0">
                <a:solidFill>
                  <a:schemeClr val="tx1"/>
                </a:solidFill>
              </a:rPr>
              <a:t> laugh you. Meanwhile how's my </a:t>
            </a:r>
            <a:r>
              <a:rPr lang="en-IN" dirty="0" err="1">
                <a:solidFill>
                  <a:schemeClr val="tx1"/>
                </a:solidFill>
              </a:rPr>
              <a:t>darli</a:t>
            </a:r>
            <a:r>
              <a:rPr lang="en-IN" dirty="0">
                <a:solidFill>
                  <a:schemeClr val="tx1"/>
                </a:solidFill>
              </a:rPr>
              <a:t>...</a:t>
            </a:r>
          </a:p>
          <a:p>
            <a:r>
              <a:rPr lang="en-IN" dirty="0">
                <a:solidFill>
                  <a:schemeClr val="tx1"/>
                </a:solidFill>
              </a:rPr>
              <a:t>4304                </a:t>
            </a:r>
            <a:r>
              <a:rPr lang="en-IN" dirty="0" err="1">
                <a:solidFill>
                  <a:schemeClr val="tx1"/>
                </a:solidFill>
              </a:rPr>
              <a:t>Yo</a:t>
            </a:r>
            <a:r>
              <a:rPr lang="en-IN" dirty="0">
                <a:solidFill>
                  <a:schemeClr val="tx1"/>
                </a:solidFill>
              </a:rPr>
              <a:t> come over </a:t>
            </a:r>
            <a:r>
              <a:rPr lang="en-IN" dirty="0" err="1">
                <a:solidFill>
                  <a:schemeClr val="tx1"/>
                </a:solidFill>
              </a:rPr>
              <a:t>carlos</a:t>
            </a:r>
            <a:r>
              <a:rPr lang="en-IN" dirty="0">
                <a:solidFill>
                  <a:schemeClr val="tx1"/>
                </a:solidFill>
              </a:rPr>
              <a:t> will be here soon</a:t>
            </a:r>
          </a:p>
          <a:p>
            <a:r>
              <a:rPr lang="en-IN" dirty="0">
                <a:solidFill>
                  <a:schemeClr val="tx1"/>
                </a:solidFill>
              </a:rPr>
              <a:t>3266                    Ok then </a:t>
            </a:r>
            <a:r>
              <a:rPr lang="en-IN" dirty="0" err="1">
                <a:solidFill>
                  <a:schemeClr val="tx1"/>
                </a:solidFill>
              </a:rPr>
              <a:t>i</a:t>
            </a:r>
            <a:r>
              <a:rPr lang="en-IN" dirty="0">
                <a:solidFill>
                  <a:schemeClr val="tx1"/>
                </a:solidFill>
              </a:rPr>
              <a:t> come n pick u at </a:t>
            </a:r>
            <a:r>
              <a:rPr lang="en-IN" dirty="0" err="1">
                <a:solidFill>
                  <a:schemeClr val="tx1"/>
                </a:solidFill>
              </a:rPr>
              <a:t>engin</a:t>
            </a:r>
            <a:r>
              <a:rPr lang="en-IN" dirty="0">
                <a:solidFill>
                  <a:schemeClr val="tx1"/>
                </a:solidFill>
              </a:rPr>
              <a:t>?</a:t>
            </a:r>
          </a:p>
          <a:p>
            <a:r>
              <a:rPr lang="en-IN" dirty="0">
                <a:solidFill>
                  <a:schemeClr val="tx1"/>
                </a:solidFill>
              </a:rPr>
              <a:t>                              ...                        </a:t>
            </a:r>
          </a:p>
          <a:p>
            <a:r>
              <a:rPr lang="en-IN" dirty="0">
                <a:solidFill>
                  <a:schemeClr val="tx1"/>
                </a:solidFill>
              </a:rPr>
              <a:t>789                          </a:t>
            </a:r>
            <a:r>
              <a:rPr lang="en-IN" dirty="0" err="1">
                <a:solidFill>
                  <a:schemeClr val="tx1"/>
                </a:solidFill>
              </a:rPr>
              <a:t>Gud</a:t>
            </a:r>
            <a:r>
              <a:rPr lang="en-IN" dirty="0">
                <a:solidFill>
                  <a:schemeClr val="tx1"/>
                </a:solidFill>
              </a:rPr>
              <a:t> </a:t>
            </a:r>
            <a:r>
              <a:rPr lang="en-IN" dirty="0" err="1">
                <a:solidFill>
                  <a:schemeClr val="tx1"/>
                </a:solidFill>
              </a:rPr>
              <a:t>mrng</a:t>
            </a:r>
            <a:r>
              <a:rPr lang="en-IN" dirty="0">
                <a:solidFill>
                  <a:schemeClr val="tx1"/>
                </a:solidFill>
              </a:rPr>
              <a:t> dear </a:t>
            </a:r>
            <a:r>
              <a:rPr lang="en-IN" dirty="0" err="1">
                <a:solidFill>
                  <a:schemeClr val="tx1"/>
                </a:solidFill>
              </a:rPr>
              <a:t>hav</a:t>
            </a:r>
            <a:r>
              <a:rPr lang="en-IN" dirty="0">
                <a:solidFill>
                  <a:schemeClr val="tx1"/>
                </a:solidFill>
              </a:rPr>
              <a:t> a nice day</a:t>
            </a:r>
          </a:p>
          <a:p>
            <a:r>
              <a:rPr lang="en-IN" dirty="0">
                <a:solidFill>
                  <a:schemeClr val="tx1"/>
                </a:solidFill>
              </a:rPr>
              <a:t>968             Are you willing to go for aptitude class.</a:t>
            </a:r>
          </a:p>
          <a:p>
            <a:r>
              <a:rPr lang="en-IN" dirty="0">
                <a:solidFill>
                  <a:schemeClr val="tx1"/>
                </a:solidFill>
              </a:rPr>
              <a:t>1667    So now my dad is </a:t>
            </a:r>
            <a:r>
              <a:rPr lang="en-IN" dirty="0" err="1">
                <a:solidFill>
                  <a:schemeClr val="tx1"/>
                </a:solidFill>
              </a:rPr>
              <a:t>gonna</a:t>
            </a:r>
            <a:r>
              <a:rPr lang="en-IN" dirty="0">
                <a:solidFill>
                  <a:schemeClr val="tx1"/>
                </a:solidFill>
              </a:rPr>
              <a:t> call after he gets out ...</a:t>
            </a:r>
          </a:p>
          <a:p>
            <a:r>
              <a:rPr lang="en-IN" dirty="0">
                <a:solidFill>
                  <a:schemeClr val="tx1"/>
                </a:solidFill>
              </a:rPr>
              <a:t>3321    Ok </a:t>
            </a:r>
            <a:r>
              <a:rPr lang="en-IN" dirty="0" err="1">
                <a:solidFill>
                  <a:schemeClr val="tx1"/>
                </a:solidFill>
              </a:rPr>
              <a:t>darlin</a:t>
            </a:r>
            <a:r>
              <a:rPr lang="en-IN" dirty="0">
                <a:solidFill>
                  <a:schemeClr val="tx1"/>
                </a:solidFill>
              </a:rPr>
              <a:t> </a:t>
            </a:r>
            <a:r>
              <a:rPr lang="en-IN" dirty="0" err="1">
                <a:solidFill>
                  <a:schemeClr val="tx1"/>
                </a:solidFill>
              </a:rPr>
              <a:t>i</a:t>
            </a:r>
            <a:r>
              <a:rPr lang="en-IN" dirty="0">
                <a:solidFill>
                  <a:schemeClr val="tx1"/>
                </a:solidFill>
              </a:rPr>
              <a:t> </a:t>
            </a:r>
            <a:r>
              <a:rPr lang="en-IN" dirty="0" err="1">
                <a:solidFill>
                  <a:schemeClr val="tx1"/>
                </a:solidFill>
              </a:rPr>
              <a:t>supose</a:t>
            </a:r>
            <a:r>
              <a:rPr lang="en-IN" dirty="0">
                <a:solidFill>
                  <a:schemeClr val="tx1"/>
                </a:solidFill>
              </a:rPr>
              <a:t> it was ok </a:t>
            </a:r>
            <a:r>
              <a:rPr lang="en-IN" dirty="0" err="1">
                <a:solidFill>
                  <a:schemeClr val="tx1"/>
                </a:solidFill>
              </a:rPr>
              <a:t>i</a:t>
            </a:r>
            <a:r>
              <a:rPr lang="en-IN" dirty="0">
                <a:solidFill>
                  <a:schemeClr val="tx1"/>
                </a:solidFill>
              </a:rPr>
              <a:t> just worry too ...</a:t>
            </a:r>
          </a:p>
          <a:p>
            <a:r>
              <a:rPr lang="en-IN" dirty="0">
                <a:solidFill>
                  <a:schemeClr val="tx1"/>
                </a:solidFill>
              </a:rPr>
              <a:t>1688                     Nan </a:t>
            </a:r>
            <a:r>
              <a:rPr lang="en-IN" dirty="0" err="1">
                <a:solidFill>
                  <a:schemeClr val="tx1"/>
                </a:solidFill>
              </a:rPr>
              <a:t>sonathaya</a:t>
            </a:r>
            <a:r>
              <a:rPr lang="en-IN" dirty="0">
                <a:solidFill>
                  <a:schemeClr val="tx1"/>
                </a:solidFill>
              </a:rPr>
              <a:t> </a:t>
            </a:r>
            <a:r>
              <a:rPr lang="en-IN" dirty="0" err="1">
                <a:solidFill>
                  <a:schemeClr val="tx1"/>
                </a:solidFill>
              </a:rPr>
              <a:t>soladha</a:t>
            </a:r>
            <a:r>
              <a:rPr lang="en-IN" dirty="0">
                <a:solidFill>
                  <a:schemeClr val="tx1"/>
                </a:solidFill>
              </a:rPr>
              <a:t>. Why boss?</a:t>
            </a:r>
          </a:p>
          <a:p>
            <a:r>
              <a:rPr lang="en-IN" dirty="0">
                <a:solidFill>
                  <a:schemeClr val="tx1"/>
                </a:solidFill>
              </a:rPr>
              <a:t>Name: Message, Length: 4457, </a:t>
            </a:r>
            <a:r>
              <a:rPr lang="en-IN" dirty="0" err="1">
                <a:solidFill>
                  <a:schemeClr val="tx1"/>
                </a:solidFill>
              </a:rPr>
              <a:t>dtype</a:t>
            </a:r>
            <a:r>
              <a:rPr lang="en-IN" dirty="0">
                <a:solidFill>
                  <a:schemeClr val="tx1"/>
                </a:solidFill>
              </a:rPr>
              <a:t>: </a:t>
            </a:r>
            <a:r>
              <a:rPr lang="en-IN" dirty="0" smtClean="0">
                <a:solidFill>
                  <a:schemeClr val="tx1"/>
                </a:solidFill>
              </a:rPr>
              <a:t>object</a:t>
            </a:r>
          </a:p>
          <a:p>
            <a:endParaRPr lang="en-IN" dirty="0">
              <a:solidFill>
                <a:schemeClr val="tx1"/>
              </a:solidFill>
            </a:endParaRPr>
          </a:p>
          <a:p>
            <a:r>
              <a:rPr lang="en-IN" dirty="0" smtClean="0">
                <a:solidFill>
                  <a:schemeClr val="tx1"/>
                </a:solidFill>
              </a:rPr>
              <a:t>print(</a:t>
            </a:r>
            <a:r>
              <a:rPr lang="en-IN" dirty="0" err="1" smtClean="0">
                <a:solidFill>
                  <a:schemeClr val="tx1"/>
                </a:solidFill>
              </a:rPr>
              <a:t>X_train_features</a:t>
            </a:r>
            <a:r>
              <a:rPr lang="en-IN" dirty="0" smtClean="0">
                <a:solidFill>
                  <a:schemeClr val="tx1"/>
                </a:solidFill>
              </a:rPr>
              <a:t>)</a:t>
            </a:r>
          </a:p>
          <a:p>
            <a:endParaRPr lang="en-IN" dirty="0">
              <a:solidFill>
                <a:schemeClr val="tx1"/>
              </a:solidFill>
            </a:endParaRPr>
          </a:p>
          <a:p>
            <a:r>
              <a:rPr lang="en-IN" dirty="0">
                <a:solidFill>
                  <a:schemeClr val="tx1"/>
                </a:solidFill>
              </a:rPr>
              <a:t>(0, 741)	0.3219352588930141</a:t>
            </a:r>
          </a:p>
          <a:p>
            <a:r>
              <a:rPr lang="en-IN" dirty="0" smtClean="0">
                <a:solidFill>
                  <a:schemeClr val="tx1"/>
                </a:solidFill>
              </a:rPr>
              <a:t>(</a:t>
            </a:r>
            <a:r>
              <a:rPr lang="en-IN" dirty="0">
                <a:solidFill>
                  <a:schemeClr val="tx1"/>
                </a:solidFill>
              </a:rPr>
              <a:t>0, 3979)	</a:t>
            </a:r>
            <a:r>
              <a:rPr lang="en-IN" dirty="0" smtClean="0">
                <a:solidFill>
                  <a:schemeClr val="tx1"/>
                </a:solidFill>
              </a:rPr>
              <a:t>0.2410582143632299</a:t>
            </a:r>
          </a:p>
          <a:p>
            <a:r>
              <a:rPr lang="en-IN" dirty="0">
                <a:solidFill>
                  <a:schemeClr val="tx1"/>
                </a:solidFill>
              </a:rPr>
              <a:t>(0, 4296)	</a:t>
            </a:r>
            <a:r>
              <a:rPr lang="en-IN" dirty="0" smtClean="0">
                <a:solidFill>
                  <a:schemeClr val="tx1"/>
                </a:solidFill>
              </a:rPr>
              <a:t>0.3891385935794867</a:t>
            </a:r>
            <a:endParaRPr lang="en-IN" dirty="0">
              <a:solidFill>
                <a:schemeClr val="tx1"/>
              </a:solidFill>
            </a:endParaRPr>
          </a:p>
          <a:p>
            <a:r>
              <a:rPr lang="en-IN" dirty="0" smtClean="0">
                <a:solidFill>
                  <a:schemeClr val="tx1"/>
                </a:solidFill>
              </a:rPr>
              <a:t>:     :               :             :              :</a:t>
            </a:r>
          </a:p>
          <a:p>
            <a:r>
              <a:rPr lang="en-IN" dirty="0">
                <a:solidFill>
                  <a:schemeClr val="tx1"/>
                </a:solidFill>
              </a:rPr>
              <a:t>(4456, 6133)	0.5304350313291551</a:t>
            </a:r>
          </a:p>
          <a:p>
            <a:r>
              <a:rPr lang="en-IN" dirty="0" smtClean="0">
                <a:solidFill>
                  <a:schemeClr val="tx1"/>
                </a:solidFill>
              </a:rPr>
              <a:t>(</a:t>
            </a:r>
            <a:r>
              <a:rPr lang="en-IN" dirty="0">
                <a:solidFill>
                  <a:schemeClr val="tx1"/>
                </a:solidFill>
              </a:rPr>
              <a:t>4456, 1386)	0.4460036316446079</a:t>
            </a:r>
          </a:p>
          <a:p>
            <a:r>
              <a:rPr lang="en-IN" dirty="0" smtClean="0">
                <a:solidFill>
                  <a:schemeClr val="tx1"/>
                </a:solidFill>
              </a:rPr>
              <a:t>(</a:t>
            </a:r>
            <a:r>
              <a:rPr lang="en-IN" dirty="0">
                <a:solidFill>
                  <a:schemeClr val="tx1"/>
                </a:solidFill>
              </a:rPr>
              <a:t>4456, 4557)	0.48821933148688146</a:t>
            </a:r>
            <a:endParaRPr lang="en-IN" dirty="0" smtClean="0">
              <a:solidFill>
                <a:schemeClr val="tx1"/>
              </a:solidFill>
            </a:endParaRPr>
          </a:p>
          <a:p>
            <a:endParaRPr lang="en-IN" dirty="0"/>
          </a:p>
          <a:p>
            <a:endParaRPr lang="en-IN" dirty="0"/>
          </a:p>
        </p:txBody>
      </p:sp>
      <p:sp>
        <p:nvSpPr>
          <p:cNvPr id="6" name="TextBox 5"/>
          <p:cNvSpPr txBox="1"/>
          <p:nvPr/>
        </p:nvSpPr>
        <p:spPr>
          <a:xfrm>
            <a:off x="254000" y="233680"/>
            <a:ext cx="985520" cy="4616648"/>
          </a:xfrm>
          <a:prstGeom prst="rect">
            <a:avLst/>
          </a:prstGeom>
          <a:noFill/>
        </p:spPr>
        <p:txBody>
          <a:bodyPr wrap="square" rtlCol="0">
            <a:spAutoFit/>
          </a:bodyPr>
          <a:lstStyle/>
          <a:p>
            <a:r>
              <a:rPr lang="en-IN" dirty="0" smtClean="0">
                <a:solidFill>
                  <a:srgbClr val="00B0F0"/>
                </a:solidFill>
              </a:rPr>
              <a:t>Out [27]:</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r>
              <a:rPr lang="en-IN" dirty="0">
                <a:solidFill>
                  <a:srgbClr val="00B0F0"/>
                </a:solidFill>
              </a:rPr>
              <a:t>In [</a:t>
            </a:r>
            <a:r>
              <a:rPr lang="en-IN" dirty="0" smtClean="0">
                <a:solidFill>
                  <a:srgbClr val="00B0F0"/>
                </a:solidFill>
              </a:rPr>
              <a:t>28]:</a:t>
            </a:r>
            <a:endParaRPr lang="en-IN" dirty="0">
              <a:solidFill>
                <a:srgbClr val="00B0F0"/>
              </a:solidFill>
            </a:endParaRPr>
          </a:p>
          <a:p>
            <a:endParaRPr lang="en-IN" dirty="0">
              <a:solidFill>
                <a:srgbClr val="00B0F0"/>
              </a:solidFill>
            </a:endParaRPr>
          </a:p>
          <a:p>
            <a:r>
              <a:rPr lang="en-IN" dirty="0" smtClean="0">
                <a:solidFill>
                  <a:srgbClr val="00B0F0"/>
                </a:solidFill>
              </a:rPr>
              <a:t>Out [28]:</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smtClean="0">
              <a:solidFill>
                <a:srgbClr val="00B0F0"/>
              </a:solidFill>
            </a:endParaRPr>
          </a:p>
        </p:txBody>
      </p:sp>
    </p:spTree>
    <p:extLst>
      <p:ext uri="{BB962C8B-B14F-4D97-AF65-F5344CB8AC3E}">
        <p14:creationId xmlns:p14="http://schemas.microsoft.com/office/powerpoint/2010/main" val="401632096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58240" y="182880"/>
            <a:ext cx="7823200" cy="4616648"/>
          </a:xfrm>
          <a:prstGeom prst="rect">
            <a:avLst/>
          </a:prstGeom>
          <a:noFill/>
        </p:spPr>
        <p:txBody>
          <a:bodyPr wrap="square" rtlCol="0">
            <a:spAutoFit/>
          </a:bodyPr>
          <a:lstStyle/>
          <a:p>
            <a:r>
              <a:rPr lang="en-IN" dirty="0">
                <a:solidFill>
                  <a:schemeClr val="bg2">
                    <a:lumMod val="60000"/>
                    <a:lumOff val="40000"/>
                  </a:schemeClr>
                </a:solidFill>
              </a:rPr>
              <a:t>Model Selection and </a:t>
            </a:r>
            <a:r>
              <a:rPr lang="en-IN" dirty="0" smtClean="0">
                <a:solidFill>
                  <a:schemeClr val="bg2">
                    <a:lumMod val="60000"/>
                    <a:lumOff val="40000"/>
                  </a:schemeClr>
                </a:solidFill>
              </a:rPr>
              <a:t>Training</a:t>
            </a:r>
          </a:p>
          <a:p>
            <a:r>
              <a:rPr lang="en-IN" dirty="0">
                <a:solidFill>
                  <a:schemeClr val="bg2">
                    <a:lumMod val="60000"/>
                    <a:lumOff val="40000"/>
                  </a:schemeClr>
                </a:solidFill>
              </a:rPr>
              <a:t>Logistic </a:t>
            </a:r>
            <a:r>
              <a:rPr lang="en-IN" dirty="0" err="1">
                <a:solidFill>
                  <a:schemeClr val="bg2">
                    <a:lumMod val="60000"/>
                    <a:lumOff val="40000"/>
                  </a:schemeClr>
                </a:solidFill>
              </a:rPr>
              <a:t>Regresion</a:t>
            </a:r>
            <a:endParaRPr lang="en-IN" dirty="0">
              <a:solidFill>
                <a:schemeClr val="bg2">
                  <a:lumMod val="60000"/>
                  <a:lumOff val="40000"/>
                </a:schemeClr>
              </a:solidFill>
            </a:endParaRPr>
          </a:p>
          <a:p>
            <a:endParaRPr lang="en-IN" dirty="0" smtClean="0"/>
          </a:p>
          <a:p>
            <a:r>
              <a:rPr lang="en-IN" dirty="0">
                <a:solidFill>
                  <a:schemeClr val="tx1"/>
                </a:solidFill>
              </a:rPr>
              <a:t># Creating and Fit Logistic Regression Model</a:t>
            </a:r>
          </a:p>
          <a:p>
            <a:r>
              <a:rPr lang="en-IN" dirty="0">
                <a:solidFill>
                  <a:schemeClr val="tx1"/>
                </a:solidFill>
              </a:rPr>
              <a:t>model = </a:t>
            </a:r>
            <a:r>
              <a:rPr lang="en-IN" dirty="0" err="1">
                <a:solidFill>
                  <a:schemeClr val="tx1"/>
                </a:solidFill>
              </a:rPr>
              <a:t>LogisticRegression</a:t>
            </a:r>
            <a:r>
              <a:rPr lang="en-IN" dirty="0">
                <a:solidFill>
                  <a:schemeClr val="tx1"/>
                </a:solidFill>
              </a:rPr>
              <a:t>()</a:t>
            </a:r>
          </a:p>
          <a:p>
            <a:r>
              <a:rPr lang="en-IN" dirty="0" err="1">
                <a:solidFill>
                  <a:schemeClr val="tx1"/>
                </a:solidFill>
              </a:rPr>
              <a:t>model.fit</a:t>
            </a:r>
            <a:r>
              <a:rPr lang="en-IN" dirty="0">
                <a:solidFill>
                  <a:schemeClr val="tx1"/>
                </a:solidFill>
              </a:rPr>
              <a:t>(</a:t>
            </a:r>
            <a:r>
              <a:rPr lang="en-IN" dirty="0" err="1">
                <a:solidFill>
                  <a:schemeClr val="tx1"/>
                </a:solidFill>
              </a:rPr>
              <a:t>X_train_features</a:t>
            </a:r>
            <a:r>
              <a:rPr lang="en-IN" dirty="0">
                <a:solidFill>
                  <a:schemeClr val="tx1"/>
                </a:solidFill>
              </a:rPr>
              <a:t>, </a:t>
            </a:r>
            <a:r>
              <a:rPr lang="en-IN" dirty="0" err="1">
                <a:solidFill>
                  <a:schemeClr val="tx1"/>
                </a:solidFill>
              </a:rPr>
              <a:t>Y_train</a:t>
            </a:r>
            <a:r>
              <a:rPr lang="en-IN" dirty="0" smtClean="0">
                <a:solidFill>
                  <a:schemeClr val="tx1"/>
                </a:solidFill>
              </a:rPr>
              <a:t>)</a:t>
            </a:r>
          </a:p>
          <a:p>
            <a:endParaRPr lang="en-IN" dirty="0">
              <a:solidFill>
                <a:schemeClr val="tx1"/>
              </a:solidFill>
            </a:endParaRPr>
          </a:p>
          <a:p>
            <a:r>
              <a:rPr lang="en-IN" dirty="0" smtClean="0">
                <a:solidFill>
                  <a:schemeClr val="tx1"/>
                </a:solidFill>
              </a:rPr>
              <a:t>&gt;   </a:t>
            </a:r>
            <a:r>
              <a:rPr lang="en-IN" dirty="0" err="1" smtClean="0">
                <a:solidFill>
                  <a:schemeClr val="tx1"/>
                </a:solidFill>
              </a:rPr>
              <a:t>LogisticRegression</a:t>
            </a:r>
            <a:endParaRPr lang="en-IN" dirty="0">
              <a:solidFill>
                <a:schemeClr val="tx1"/>
              </a:solidFill>
            </a:endParaRPr>
          </a:p>
          <a:p>
            <a:r>
              <a:rPr lang="en-IN" dirty="0" err="1">
                <a:solidFill>
                  <a:schemeClr val="tx1"/>
                </a:solidFill>
              </a:rPr>
              <a:t>LogisticRegression</a:t>
            </a:r>
            <a:r>
              <a:rPr lang="en-IN" dirty="0" smtClean="0">
                <a:solidFill>
                  <a:schemeClr val="tx1"/>
                </a:solidFill>
              </a:rPr>
              <a:t>()</a:t>
            </a:r>
          </a:p>
          <a:p>
            <a:endParaRPr lang="en-IN" dirty="0"/>
          </a:p>
          <a:p>
            <a:r>
              <a:rPr lang="en-IN" dirty="0">
                <a:solidFill>
                  <a:schemeClr val="bg2">
                    <a:lumMod val="60000"/>
                    <a:lumOff val="40000"/>
                  </a:schemeClr>
                </a:solidFill>
              </a:rPr>
              <a:t>Evaluating the trained model</a:t>
            </a:r>
          </a:p>
          <a:p>
            <a:endParaRPr lang="en-IN" dirty="0" smtClean="0"/>
          </a:p>
          <a:p>
            <a:r>
              <a:rPr lang="en-IN" dirty="0"/>
              <a:t> </a:t>
            </a:r>
            <a:r>
              <a:rPr lang="en-IN" dirty="0">
                <a:solidFill>
                  <a:schemeClr val="tx1"/>
                </a:solidFill>
              </a:rPr>
              <a:t>#Make predictions on the training data</a:t>
            </a:r>
          </a:p>
          <a:p>
            <a:r>
              <a:rPr lang="en-IN" dirty="0" err="1">
                <a:solidFill>
                  <a:schemeClr val="tx1"/>
                </a:solidFill>
              </a:rPr>
              <a:t>predict_train_data</a:t>
            </a:r>
            <a:r>
              <a:rPr lang="en-IN" dirty="0">
                <a:solidFill>
                  <a:schemeClr val="tx1"/>
                </a:solidFill>
              </a:rPr>
              <a:t>=</a:t>
            </a:r>
            <a:r>
              <a:rPr lang="en-IN" dirty="0" err="1">
                <a:solidFill>
                  <a:schemeClr val="tx1"/>
                </a:solidFill>
              </a:rPr>
              <a:t>model.predict</a:t>
            </a:r>
            <a:r>
              <a:rPr lang="en-IN" dirty="0">
                <a:solidFill>
                  <a:schemeClr val="tx1"/>
                </a:solidFill>
              </a:rPr>
              <a:t>(</a:t>
            </a:r>
            <a:r>
              <a:rPr lang="en-IN" dirty="0" err="1">
                <a:solidFill>
                  <a:schemeClr val="tx1"/>
                </a:solidFill>
              </a:rPr>
              <a:t>X_train_features</a:t>
            </a:r>
            <a:r>
              <a:rPr lang="en-IN" dirty="0" smtClean="0">
                <a:solidFill>
                  <a:schemeClr val="tx1"/>
                </a:solidFill>
              </a:rPr>
              <a:t>)</a:t>
            </a:r>
          </a:p>
          <a:p>
            <a:endParaRPr lang="en-IN" dirty="0">
              <a:solidFill>
                <a:schemeClr val="tx1"/>
              </a:solidFill>
            </a:endParaRPr>
          </a:p>
          <a:p>
            <a:r>
              <a:rPr lang="en-IN" dirty="0">
                <a:solidFill>
                  <a:schemeClr val="tx1"/>
                </a:solidFill>
              </a:rPr>
              <a:t>#Model Evaluation</a:t>
            </a:r>
          </a:p>
          <a:p>
            <a:r>
              <a:rPr lang="en-IN" dirty="0">
                <a:solidFill>
                  <a:schemeClr val="tx1"/>
                </a:solidFill>
              </a:rPr>
              <a:t>from </a:t>
            </a:r>
            <a:r>
              <a:rPr lang="en-IN" dirty="0" err="1">
                <a:solidFill>
                  <a:schemeClr val="tx1"/>
                </a:solidFill>
              </a:rPr>
              <a:t>sklearn.metrics</a:t>
            </a:r>
            <a:r>
              <a:rPr lang="en-IN" dirty="0">
                <a:solidFill>
                  <a:schemeClr val="tx1"/>
                </a:solidFill>
              </a:rPr>
              <a:t> import </a:t>
            </a:r>
            <a:r>
              <a:rPr lang="en-IN" dirty="0" err="1">
                <a:solidFill>
                  <a:schemeClr val="tx1"/>
                </a:solidFill>
              </a:rPr>
              <a:t>accuracy_score,confusion_matrix</a:t>
            </a:r>
            <a:endParaRPr lang="en-IN" dirty="0">
              <a:solidFill>
                <a:schemeClr val="tx1"/>
              </a:solidFill>
            </a:endParaRPr>
          </a:p>
          <a:p>
            <a:r>
              <a:rPr lang="en-IN" dirty="0" err="1">
                <a:solidFill>
                  <a:schemeClr val="tx1"/>
                </a:solidFill>
              </a:rPr>
              <a:t>accuracy_train_data</a:t>
            </a:r>
            <a:r>
              <a:rPr lang="en-IN" dirty="0">
                <a:solidFill>
                  <a:schemeClr val="tx1"/>
                </a:solidFill>
              </a:rPr>
              <a:t>=</a:t>
            </a:r>
            <a:r>
              <a:rPr lang="en-IN" dirty="0" err="1">
                <a:solidFill>
                  <a:schemeClr val="tx1"/>
                </a:solidFill>
              </a:rPr>
              <a:t>accuracy_score</a:t>
            </a:r>
            <a:r>
              <a:rPr lang="en-IN" dirty="0">
                <a:solidFill>
                  <a:schemeClr val="tx1"/>
                </a:solidFill>
              </a:rPr>
              <a:t>(</a:t>
            </a:r>
            <a:r>
              <a:rPr lang="en-IN" dirty="0" err="1">
                <a:solidFill>
                  <a:schemeClr val="tx1"/>
                </a:solidFill>
              </a:rPr>
              <a:t>Y_train,predict_train_data</a:t>
            </a:r>
            <a:r>
              <a:rPr lang="en-IN" dirty="0">
                <a:solidFill>
                  <a:schemeClr val="tx1"/>
                </a:solidFill>
              </a:rPr>
              <a:t>)</a:t>
            </a:r>
          </a:p>
          <a:p>
            <a:r>
              <a:rPr lang="en-IN" dirty="0">
                <a:solidFill>
                  <a:schemeClr val="tx1"/>
                </a:solidFill>
              </a:rPr>
              <a:t>print("Accuracy on training data: ",</a:t>
            </a:r>
            <a:r>
              <a:rPr lang="en-IN" dirty="0" err="1">
                <a:solidFill>
                  <a:schemeClr val="tx1"/>
                </a:solidFill>
              </a:rPr>
              <a:t>accuracy_train_data</a:t>
            </a:r>
            <a:r>
              <a:rPr lang="en-IN" dirty="0" smtClean="0">
                <a:solidFill>
                  <a:schemeClr val="tx1"/>
                </a:solidFill>
              </a:rPr>
              <a:t>)</a:t>
            </a:r>
          </a:p>
          <a:p>
            <a:endParaRPr lang="en-IN" dirty="0">
              <a:solidFill>
                <a:schemeClr val="tx1"/>
              </a:solidFill>
            </a:endParaRPr>
          </a:p>
          <a:p>
            <a:r>
              <a:rPr lang="en-IN" dirty="0">
                <a:solidFill>
                  <a:schemeClr val="tx1"/>
                </a:solidFill>
              </a:rPr>
              <a:t>Accuracy on training data:  0.9661207089970832</a:t>
            </a:r>
          </a:p>
        </p:txBody>
      </p:sp>
      <p:sp>
        <p:nvSpPr>
          <p:cNvPr id="3" name="TextBox 2"/>
          <p:cNvSpPr txBox="1"/>
          <p:nvPr/>
        </p:nvSpPr>
        <p:spPr>
          <a:xfrm>
            <a:off x="121920" y="182880"/>
            <a:ext cx="955040" cy="4616648"/>
          </a:xfrm>
          <a:prstGeom prst="rect">
            <a:avLst/>
          </a:prstGeom>
          <a:noFill/>
        </p:spPr>
        <p:txBody>
          <a:bodyPr wrap="square" rtlCol="0">
            <a:spAutoFit/>
          </a:bodyPr>
          <a:lstStyle/>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smtClean="0">
              <a:solidFill>
                <a:srgbClr val="00B0F0"/>
              </a:solidFill>
            </a:endParaRPr>
          </a:p>
          <a:p>
            <a:r>
              <a:rPr lang="en-IN" dirty="0">
                <a:solidFill>
                  <a:srgbClr val="00B0F0"/>
                </a:solidFill>
              </a:rPr>
              <a:t>In [29]:</a:t>
            </a:r>
          </a:p>
          <a:p>
            <a:endParaRPr lang="en-IN" dirty="0">
              <a:solidFill>
                <a:srgbClr val="00B0F0"/>
              </a:solidFill>
            </a:endParaRPr>
          </a:p>
          <a:p>
            <a:endParaRPr lang="en-IN" dirty="0" smtClean="0">
              <a:solidFill>
                <a:srgbClr val="00B0F0"/>
              </a:solidFill>
            </a:endParaRPr>
          </a:p>
          <a:p>
            <a:r>
              <a:rPr lang="en-IN" dirty="0" smtClean="0">
                <a:solidFill>
                  <a:srgbClr val="00B0F0"/>
                </a:solidFill>
              </a:rPr>
              <a:t>Out [29]:</a:t>
            </a:r>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r>
              <a:rPr lang="en-IN" dirty="0" smtClean="0">
                <a:solidFill>
                  <a:srgbClr val="00B0F0"/>
                </a:solidFill>
              </a:rPr>
              <a:t>In [30]:</a:t>
            </a:r>
          </a:p>
          <a:p>
            <a:endParaRPr lang="en-IN" dirty="0">
              <a:solidFill>
                <a:srgbClr val="00B0F0"/>
              </a:solidFill>
            </a:endParaRPr>
          </a:p>
          <a:p>
            <a:endParaRPr lang="en-IN" dirty="0" smtClean="0">
              <a:solidFill>
                <a:srgbClr val="00B0F0"/>
              </a:solidFill>
            </a:endParaRPr>
          </a:p>
          <a:p>
            <a:r>
              <a:rPr lang="en-IN" dirty="0" smtClean="0">
                <a:solidFill>
                  <a:srgbClr val="00B0F0"/>
                </a:solidFill>
              </a:rPr>
              <a:t>In [31]:</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smtClean="0">
                <a:solidFill>
                  <a:srgbClr val="00B0F0"/>
                </a:solidFill>
              </a:rPr>
              <a:t>Out [31]:</a:t>
            </a:r>
          </a:p>
        </p:txBody>
      </p:sp>
    </p:spTree>
    <p:extLst>
      <p:ext uri="{BB962C8B-B14F-4D97-AF65-F5344CB8AC3E}">
        <p14:creationId xmlns:p14="http://schemas.microsoft.com/office/powerpoint/2010/main" val="39396153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39520" y="243840"/>
            <a:ext cx="7680960" cy="4832092"/>
          </a:xfrm>
          <a:prstGeom prst="rect">
            <a:avLst/>
          </a:prstGeom>
          <a:noFill/>
        </p:spPr>
        <p:txBody>
          <a:bodyPr wrap="square" rtlCol="0">
            <a:spAutoFit/>
          </a:bodyPr>
          <a:lstStyle/>
          <a:p>
            <a:r>
              <a:rPr lang="en-IN" dirty="0">
                <a:solidFill>
                  <a:schemeClr val="tx1"/>
                </a:solidFill>
              </a:rPr>
              <a:t># Make predictions on the testing data</a:t>
            </a:r>
          </a:p>
          <a:p>
            <a:r>
              <a:rPr lang="en-IN" dirty="0" err="1">
                <a:solidFill>
                  <a:schemeClr val="tx1"/>
                </a:solidFill>
              </a:rPr>
              <a:t>predict_test_data</a:t>
            </a:r>
            <a:r>
              <a:rPr lang="en-IN" dirty="0">
                <a:solidFill>
                  <a:schemeClr val="tx1"/>
                </a:solidFill>
              </a:rPr>
              <a:t>=</a:t>
            </a:r>
            <a:r>
              <a:rPr lang="en-IN" dirty="0" err="1">
                <a:solidFill>
                  <a:schemeClr val="tx1"/>
                </a:solidFill>
              </a:rPr>
              <a:t>model.predict</a:t>
            </a:r>
            <a:r>
              <a:rPr lang="en-IN" dirty="0">
                <a:solidFill>
                  <a:schemeClr val="tx1"/>
                </a:solidFill>
              </a:rPr>
              <a:t>(</a:t>
            </a:r>
            <a:r>
              <a:rPr lang="en-IN" dirty="0" err="1">
                <a:solidFill>
                  <a:schemeClr val="tx1"/>
                </a:solidFill>
              </a:rPr>
              <a:t>X_test_features</a:t>
            </a:r>
            <a:r>
              <a:rPr lang="en-IN" dirty="0" smtClean="0">
                <a:solidFill>
                  <a:schemeClr val="tx1"/>
                </a:solidFill>
              </a:rPr>
              <a:t>)</a:t>
            </a:r>
          </a:p>
          <a:p>
            <a:endParaRPr lang="en-IN" dirty="0">
              <a:solidFill>
                <a:schemeClr val="tx1"/>
              </a:solidFill>
            </a:endParaRPr>
          </a:p>
          <a:p>
            <a:r>
              <a:rPr lang="en-IN" dirty="0">
                <a:solidFill>
                  <a:schemeClr val="tx1"/>
                </a:solidFill>
              </a:rPr>
              <a:t>#Model Evaluation</a:t>
            </a:r>
          </a:p>
          <a:p>
            <a:r>
              <a:rPr lang="en-IN" dirty="0" err="1">
                <a:solidFill>
                  <a:schemeClr val="tx1"/>
                </a:solidFill>
              </a:rPr>
              <a:t>accuracy_test_data</a:t>
            </a:r>
            <a:r>
              <a:rPr lang="en-IN" dirty="0">
                <a:solidFill>
                  <a:schemeClr val="tx1"/>
                </a:solidFill>
              </a:rPr>
              <a:t>=</a:t>
            </a:r>
            <a:r>
              <a:rPr lang="en-IN" dirty="0" err="1">
                <a:solidFill>
                  <a:schemeClr val="tx1"/>
                </a:solidFill>
              </a:rPr>
              <a:t>accuracy_score</a:t>
            </a:r>
            <a:r>
              <a:rPr lang="en-IN" dirty="0">
                <a:solidFill>
                  <a:schemeClr val="tx1"/>
                </a:solidFill>
              </a:rPr>
              <a:t>(</a:t>
            </a:r>
            <a:r>
              <a:rPr lang="en-IN" dirty="0" err="1">
                <a:solidFill>
                  <a:schemeClr val="tx1"/>
                </a:solidFill>
              </a:rPr>
              <a:t>Y_test,predict_test_data</a:t>
            </a:r>
            <a:r>
              <a:rPr lang="en-IN" dirty="0">
                <a:solidFill>
                  <a:schemeClr val="tx1"/>
                </a:solidFill>
              </a:rPr>
              <a:t>)</a:t>
            </a:r>
          </a:p>
          <a:p>
            <a:r>
              <a:rPr lang="en-IN" dirty="0">
                <a:solidFill>
                  <a:schemeClr val="tx1"/>
                </a:solidFill>
              </a:rPr>
              <a:t>print("</a:t>
            </a:r>
            <a:r>
              <a:rPr lang="en-IN" dirty="0" err="1">
                <a:solidFill>
                  <a:schemeClr val="tx1"/>
                </a:solidFill>
              </a:rPr>
              <a:t>acuuracy</a:t>
            </a:r>
            <a:r>
              <a:rPr lang="en-IN" dirty="0">
                <a:solidFill>
                  <a:schemeClr val="tx1"/>
                </a:solidFill>
              </a:rPr>
              <a:t> on test data: ",</a:t>
            </a:r>
            <a:r>
              <a:rPr lang="en-IN" dirty="0" err="1">
                <a:solidFill>
                  <a:schemeClr val="tx1"/>
                </a:solidFill>
              </a:rPr>
              <a:t>accuracy_test_data</a:t>
            </a:r>
            <a:r>
              <a:rPr lang="en-IN" dirty="0" smtClean="0">
                <a:solidFill>
                  <a:schemeClr val="tx1"/>
                </a:solidFill>
              </a:rPr>
              <a:t>)</a:t>
            </a:r>
          </a:p>
          <a:p>
            <a:endParaRPr lang="en-IN" dirty="0">
              <a:solidFill>
                <a:schemeClr val="tx1"/>
              </a:solidFill>
            </a:endParaRPr>
          </a:p>
          <a:p>
            <a:r>
              <a:rPr lang="en-IN" dirty="0" err="1">
                <a:solidFill>
                  <a:schemeClr val="tx1"/>
                </a:solidFill>
              </a:rPr>
              <a:t>acuuracy</a:t>
            </a:r>
            <a:r>
              <a:rPr lang="en-IN" dirty="0">
                <a:solidFill>
                  <a:schemeClr val="tx1"/>
                </a:solidFill>
              </a:rPr>
              <a:t> on test data:  </a:t>
            </a:r>
            <a:r>
              <a:rPr lang="en-IN" dirty="0" smtClean="0">
                <a:solidFill>
                  <a:schemeClr val="tx1"/>
                </a:solidFill>
              </a:rPr>
              <a:t>0.9623318385650225</a:t>
            </a:r>
          </a:p>
          <a:p>
            <a:endParaRPr lang="en-IN" dirty="0"/>
          </a:p>
          <a:p>
            <a:r>
              <a:rPr lang="en-IN" dirty="0">
                <a:solidFill>
                  <a:schemeClr val="bg2">
                    <a:lumMod val="60000"/>
                    <a:lumOff val="40000"/>
                  </a:schemeClr>
                </a:solidFill>
              </a:rPr>
              <a:t>Test the model with an email messages</a:t>
            </a:r>
          </a:p>
          <a:p>
            <a:endParaRPr lang="en-IN" dirty="0" smtClean="0"/>
          </a:p>
          <a:p>
            <a:r>
              <a:rPr lang="en-IN" dirty="0" err="1">
                <a:solidFill>
                  <a:schemeClr val="tx1"/>
                </a:solidFill>
              </a:rPr>
              <a:t>new_mail</a:t>
            </a:r>
            <a:r>
              <a:rPr lang="en-IN" dirty="0">
                <a:solidFill>
                  <a:schemeClr val="tx1"/>
                </a:solidFill>
              </a:rPr>
              <a:t>=["Congratulations on your recent achievement! Well done."]</a:t>
            </a:r>
          </a:p>
          <a:p>
            <a:r>
              <a:rPr lang="en-IN" dirty="0" err="1">
                <a:solidFill>
                  <a:schemeClr val="tx1"/>
                </a:solidFill>
              </a:rPr>
              <a:t>new_data_features</a:t>
            </a:r>
            <a:r>
              <a:rPr lang="en-IN" dirty="0">
                <a:solidFill>
                  <a:schemeClr val="tx1"/>
                </a:solidFill>
              </a:rPr>
              <a:t>=</a:t>
            </a:r>
            <a:r>
              <a:rPr lang="en-IN" dirty="0" err="1">
                <a:solidFill>
                  <a:schemeClr val="tx1"/>
                </a:solidFill>
              </a:rPr>
              <a:t>feature_extraction.transform</a:t>
            </a:r>
            <a:r>
              <a:rPr lang="en-IN" dirty="0">
                <a:solidFill>
                  <a:schemeClr val="tx1"/>
                </a:solidFill>
              </a:rPr>
              <a:t>(</a:t>
            </a:r>
            <a:r>
              <a:rPr lang="en-IN" dirty="0" err="1">
                <a:solidFill>
                  <a:schemeClr val="tx1"/>
                </a:solidFill>
              </a:rPr>
              <a:t>new_mail</a:t>
            </a:r>
            <a:r>
              <a:rPr lang="en-IN" dirty="0">
                <a:solidFill>
                  <a:schemeClr val="tx1"/>
                </a:solidFill>
              </a:rPr>
              <a:t>)</a:t>
            </a:r>
          </a:p>
          <a:p>
            <a:r>
              <a:rPr lang="en-IN" dirty="0">
                <a:solidFill>
                  <a:schemeClr val="tx1"/>
                </a:solidFill>
              </a:rPr>
              <a:t>prediction=</a:t>
            </a:r>
            <a:r>
              <a:rPr lang="en-IN" dirty="0" err="1">
                <a:solidFill>
                  <a:schemeClr val="tx1"/>
                </a:solidFill>
              </a:rPr>
              <a:t>model.predict</a:t>
            </a:r>
            <a:r>
              <a:rPr lang="en-IN" dirty="0">
                <a:solidFill>
                  <a:schemeClr val="tx1"/>
                </a:solidFill>
              </a:rPr>
              <a:t>(</a:t>
            </a:r>
            <a:r>
              <a:rPr lang="en-IN" dirty="0" err="1">
                <a:solidFill>
                  <a:schemeClr val="tx1"/>
                </a:solidFill>
              </a:rPr>
              <a:t>new_data_features</a:t>
            </a:r>
            <a:r>
              <a:rPr lang="en-IN" dirty="0">
                <a:solidFill>
                  <a:schemeClr val="tx1"/>
                </a:solidFill>
              </a:rPr>
              <a:t>)</a:t>
            </a:r>
          </a:p>
          <a:p>
            <a:r>
              <a:rPr lang="en-IN" dirty="0">
                <a:solidFill>
                  <a:schemeClr val="tx1"/>
                </a:solidFill>
              </a:rPr>
              <a:t>print(prediction)</a:t>
            </a:r>
          </a:p>
          <a:p>
            <a:r>
              <a:rPr lang="en-IN" dirty="0" smtClean="0">
                <a:solidFill>
                  <a:schemeClr val="tx1"/>
                </a:solidFill>
              </a:rPr>
              <a:t>if(prediction[0</a:t>
            </a:r>
            <a:r>
              <a:rPr lang="en-IN" dirty="0">
                <a:solidFill>
                  <a:schemeClr val="tx1"/>
                </a:solidFill>
              </a:rPr>
              <a:t>]==1):</a:t>
            </a:r>
          </a:p>
          <a:p>
            <a:r>
              <a:rPr lang="en-IN" dirty="0">
                <a:solidFill>
                  <a:schemeClr val="tx1"/>
                </a:solidFill>
              </a:rPr>
              <a:t>    print("Ham Mail")</a:t>
            </a:r>
          </a:p>
          <a:p>
            <a:r>
              <a:rPr lang="en-IN" dirty="0">
                <a:solidFill>
                  <a:schemeClr val="tx1"/>
                </a:solidFill>
              </a:rPr>
              <a:t>else:</a:t>
            </a:r>
          </a:p>
          <a:p>
            <a:r>
              <a:rPr lang="en-IN" dirty="0">
                <a:solidFill>
                  <a:schemeClr val="tx1"/>
                </a:solidFill>
              </a:rPr>
              <a:t>    print("Spam Mail</a:t>
            </a:r>
            <a:r>
              <a:rPr lang="en-IN" dirty="0" smtClean="0">
                <a:solidFill>
                  <a:schemeClr val="tx1"/>
                </a:solidFill>
              </a:rPr>
              <a:t>")</a:t>
            </a:r>
          </a:p>
          <a:p>
            <a:endParaRPr lang="en-IN" dirty="0">
              <a:solidFill>
                <a:schemeClr val="tx1"/>
              </a:solidFill>
            </a:endParaRPr>
          </a:p>
          <a:p>
            <a:r>
              <a:rPr lang="en-IN" dirty="0">
                <a:solidFill>
                  <a:schemeClr val="tx1"/>
                </a:solidFill>
              </a:rPr>
              <a:t>[1]</a:t>
            </a:r>
          </a:p>
          <a:p>
            <a:r>
              <a:rPr lang="en-IN" dirty="0">
                <a:solidFill>
                  <a:schemeClr val="tx1"/>
                </a:solidFill>
              </a:rPr>
              <a:t>Ham Mail</a:t>
            </a:r>
          </a:p>
        </p:txBody>
      </p:sp>
      <p:sp>
        <p:nvSpPr>
          <p:cNvPr id="5" name="TextBox 4"/>
          <p:cNvSpPr txBox="1"/>
          <p:nvPr/>
        </p:nvSpPr>
        <p:spPr>
          <a:xfrm>
            <a:off x="71120" y="264160"/>
            <a:ext cx="944880" cy="4616648"/>
          </a:xfrm>
          <a:prstGeom prst="rect">
            <a:avLst/>
          </a:prstGeom>
          <a:noFill/>
        </p:spPr>
        <p:txBody>
          <a:bodyPr wrap="square" rtlCol="0">
            <a:spAutoFit/>
          </a:bodyPr>
          <a:lstStyle/>
          <a:p>
            <a:endParaRPr lang="en-IN" dirty="0">
              <a:solidFill>
                <a:srgbClr val="00B0F0"/>
              </a:solidFill>
            </a:endParaRPr>
          </a:p>
          <a:p>
            <a:r>
              <a:rPr lang="en-IN" dirty="0" smtClean="0">
                <a:solidFill>
                  <a:srgbClr val="00B0F0"/>
                </a:solidFill>
              </a:rPr>
              <a:t>In [32]:</a:t>
            </a:r>
          </a:p>
          <a:p>
            <a:endParaRPr lang="en-IN" dirty="0">
              <a:solidFill>
                <a:srgbClr val="00B0F0"/>
              </a:solidFill>
            </a:endParaRPr>
          </a:p>
          <a:p>
            <a:endParaRPr lang="en-IN" dirty="0" smtClean="0">
              <a:solidFill>
                <a:srgbClr val="00B0F0"/>
              </a:solidFill>
            </a:endParaRPr>
          </a:p>
          <a:p>
            <a:r>
              <a:rPr lang="en-IN" dirty="0" smtClean="0">
                <a:solidFill>
                  <a:srgbClr val="00B0F0"/>
                </a:solidFill>
              </a:rPr>
              <a:t>In [33]:</a:t>
            </a:r>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smtClean="0">
                <a:solidFill>
                  <a:srgbClr val="00B0F0"/>
                </a:solidFill>
              </a:rPr>
              <a:t>Out [33]:</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a:solidFill>
                  <a:srgbClr val="00B0F0"/>
                </a:solidFill>
              </a:rPr>
              <a:t>In [34]:</a:t>
            </a: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r>
              <a:rPr lang="en-IN" dirty="0" smtClean="0">
                <a:solidFill>
                  <a:srgbClr val="00B0F0"/>
                </a:solidFill>
              </a:rPr>
              <a:t>Out [34]:</a:t>
            </a:r>
          </a:p>
        </p:txBody>
      </p:sp>
    </p:spTree>
    <p:extLst>
      <p:ext uri="{BB962C8B-B14F-4D97-AF65-F5344CB8AC3E}">
        <p14:creationId xmlns:p14="http://schemas.microsoft.com/office/powerpoint/2010/main" val="189035064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304800"/>
            <a:ext cx="7782560" cy="2246769"/>
          </a:xfrm>
          <a:prstGeom prst="rect">
            <a:avLst/>
          </a:prstGeom>
          <a:noFill/>
        </p:spPr>
        <p:txBody>
          <a:bodyPr wrap="square" rtlCol="0">
            <a:spAutoFit/>
          </a:bodyPr>
          <a:lstStyle/>
          <a:p>
            <a:r>
              <a:rPr lang="en-IN" dirty="0">
                <a:solidFill>
                  <a:schemeClr val="bg2">
                    <a:lumMod val="60000"/>
                    <a:lumOff val="40000"/>
                  </a:schemeClr>
                </a:solidFill>
              </a:rPr>
              <a:t>Confusion Matrix</a:t>
            </a:r>
          </a:p>
          <a:p>
            <a:endParaRPr lang="en-IN" b="1" dirty="0" smtClean="0"/>
          </a:p>
          <a:p>
            <a:r>
              <a:rPr lang="en-IN" dirty="0" err="1">
                <a:solidFill>
                  <a:schemeClr val="tx1"/>
                </a:solidFill>
              </a:rPr>
              <a:t>conf_matrix</a:t>
            </a:r>
            <a:r>
              <a:rPr lang="en-IN" dirty="0">
                <a:solidFill>
                  <a:schemeClr val="tx1"/>
                </a:solidFill>
              </a:rPr>
              <a:t>=</a:t>
            </a:r>
            <a:r>
              <a:rPr lang="en-IN" dirty="0" err="1">
                <a:solidFill>
                  <a:schemeClr val="tx1"/>
                </a:solidFill>
              </a:rPr>
              <a:t>confusion_matrix</a:t>
            </a:r>
            <a:r>
              <a:rPr lang="en-IN" dirty="0">
                <a:solidFill>
                  <a:schemeClr val="tx1"/>
                </a:solidFill>
              </a:rPr>
              <a:t>(</a:t>
            </a:r>
            <a:r>
              <a:rPr lang="en-IN" dirty="0" err="1">
                <a:solidFill>
                  <a:schemeClr val="tx1"/>
                </a:solidFill>
              </a:rPr>
              <a:t>Y_test,predict_test_data</a:t>
            </a:r>
            <a:r>
              <a:rPr lang="en-IN" dirty="0">
                <a:solidFill>
                  <a:schemeClr val="tx1"/>
                </a:solidFill>
              </a:rPr>
              <a:t>)</a:t>
            </a:r>
          </a:p>
          <a:p>
            <a:r>
              <a:rPr lang="en-IN" dirty="0" err="1">
                <a:solidFill>
                  <a:schemeClr val="tx1"/>
                </a:solidFill>
              </a:rPr>
              <a:t>plt.figure</a:t>
            </a:r>
            <a:r>
              <a:rPr lang="en-IN" dirty="0">
                <a:solidFill>
                  <a:schemeClr val="tx1"/>
                </a:solidFill>
              </a:rPr>
              <a:t>(</a:t>
            </a:r>
            <a:r>
              <a:rPr lang="en-IN" dirty="0" err="1">
                <a:solidFill>
                  <a:schemeClr val="tx1"/>
                </a:solidFill>
              </a:rPr>
              <a:t>figsize</a:t>
            </a:r>
            <a:r>
              <a:rPr lang="en-IN" dirty="0">
                <a:solidFill>
                  <a:schemeClr val="tx1"/>
                </a:solidFill>
              </a:rPr>
              <a:t>=(6,4))</a:t>
            </a:r>
          </a:p>
          <a:p>
            <a:r>
              <a:rPr lang="en-IN" dirty="0" err="1">
                <a:solidFill>
                  <a:schemeClr val="tx1"/>
                </a:solidFill>
              </a:rPr>
              <a:t>sns.heatmap</a:t>
            </a:r>
            <a:r>
              <a:rPr lang="en-IN" dirty="0">
                <a:solidFill>
                  <a:schemeClr val="tx1"/>
                </a:solidFill>
              </a:rPr>
              <a:t>(</a:t>
            </a:r>
            <a:r>
              <a:rPr lang="en-IN" dirty="0" err="1">
                <a:solidFill>
                  <a:schemeClr val="tx1"/>
                </a:solidFill>
              </a:rPr>
              <a:t>conf_matrix,annot</a:t>
            </a:r>
            <a:r>
              <a:rPr lang="en-IN" dirty="0">
                <a:solidFill>
                  <a:schemeClr val="tx1"/>
                </a:solidFill>
              </a:rPr>
              <a:t>=</a:t>
            </a:r>
            <a:r>
              <a:rPr lang="en-IN" dirty="0" err="1">
                <a:solidFill>
                  <a:schemeClr val="tx1"/>
                </a:solidFill>
              </a:rPr>
              <a:t>True,fmt</a:t>
            </a:r>
            <a:r>
              <a:rPr lang="en-IN" dirty="0">
                <a:solidFill>
                  <a:schemeClr val="tx1"/>
                </a:solidFill>
              </a:rPr>
              <a:t>="d",</a:t>
            </a:r>
            <a:r>
              <a:rPr lang="en-IN" dirty="0" err="1">
                <a:solidFill>
                  <a:schemeClr val="tx1"/>
                </a:solidFill>
              </a:rPr>
              <a:t>cmap</a:t>
            </a:r>
            <a:r>
              <a:rPr lang="en-IN" dirty="0">
                <a:solidFill>
                  <a:schemeClr val="tx1"/>
                </a:solidFill>
              </a:rPr>
              <a:t>="Oranges",</a:t>
            </a:r>
            <a:r>
              <a:rPr lang="en-IN" dirty="0" err="1">
                <a:solidFill>
                  <a:schemeClr val="tx1"/>
                </a:solidFill>
              </a:rPr>
              <a:t>cbar</a:t>
            </a:r>
            <a:r>
              <a:rPr lang="en-IN" dirty="0">
                <a:solidFill>
                  <a:schemeClr val="tx1"/>
                </a:solidFill>
              </a:rPr>
              <a:t>=False)</a:t>
            </a:r>
          </a:p>
          <a:p>
            <a:r>
              <a:rPr lang="en-IN" dirty="0" err="1">
                <a:solidFill>
                  <a:schemeClr val="tx1"/>
                </a:solidFill>
              </a:rPr>
              <a:t>plt.xlabel</a:t>
            </a:r>
            <a:r>
              <a:rPr lang="en-IN" dirty="0">
                <a:solidFill>
                  <a:schemeClr val="tx1"/>
                </a:solidFill>
              </a:rPr>
              <a:t>("Predicted value")</a:t>
            </a:r>
          </a:p>
          <a:p>
            <a:r>
              <a:rPr lang="en-IN" dirty="0" err="1">
                <a:solidFill>
                  <a:schemeClr val="tx1"/>
                </a:solidFill>
              </a:rPr>
              <a:t>plt.ylabel</a:t>
            </a:r>
            <a:r>
              <a:rPr lang="en-IN" dirty="0">
                <a:solidFill>
                  <a:schemeClr val="tx1"/>
                </a:solidFill>
              </a:rPr>
              <a:t>("Actual value")</a:t>
            </a:r>
          </a:p>
          <a:p>
            <a:r>
              <a:rPr lang="en-IN" dirty="0" err="1">
                <a:solidFill>
                  <a:schemeClr val="tx1"/>
                </a:solidFill>
              </a:rPr>
              <a:t>plt.title</a:t>
            </a:r>
            <a:r>
              <a:rPr lang="en-IN" dirty="0">
                <a:solidFill>
                  <a:schemeClr val="tx1"/>
                </a:solidFill>
              </a:rPr>
              <a:t>("Confusion Matrix")</a:t>
            </a:r>
          </a:p>
          <a:p>
            <a:r>
              <a:rPr lang="en-IN" dirty="0" err="1">
                <a:solidFill>
                  <a:schemeClr val="tx1"/>
                </a:solidFill>
              </a:rPr>
              <a:t>plt.show</a:t>
            </a:r>
            <a:r>
              <a:rPr lang="en-IN" dirty="0" smtClean="0">
                <a:solidFill>
                  <a:schemeClr val="tx1"/>
                </a:solidFill>
              </a:rPr>
              <a:t>()</a:t>
            </a:r>
          </a:p>
          <a:p>
            <a:endParaRPr lang="en-IN" dirty="0"/>
          </a:p>
        </p:txBody>
      </p:sp>
      <p:sp>
        <p:nvSpPr>
          <p:cNvPr id="4" name="TextBox 3"/>
          <p:cNvSpPr txBox="1"/>
          <p:nvPr/>
        </p:nvSpPr>
        <p:spPr>
          <a:xfrm>
            <a:off x="162560" y="304800"/>
            <a:ext cx="1005840" cy="2246769"/>
          </a:xfrm>
          <a:prstGeom prst="rect">
            <a:avLst/>
          </a:prstGeom>
          <a:noFill/>
        </p:spPr>
        <p:txBody>
          <a:bodyPr wrap="square" rtlCol="0">
            <a:spAutoFit/>
          </a:bodyPr>
          <a:lstStyle/>
          <a:p>
            <a:endParaRPr lang="en-IN" dirty="0" smtClean="0">
              <a:solidFill>
                <a:srgbClr val="00B0F0"/>
              </a:solidFill>
            </a:endParaRPr>
          </a:p>
          <a:p>
            <a:endParaRPr lang="en-IN" dirty="0" smtClean="0">
              <a:solidFill>
                <a:srgbClr val="00B0F0"/>
              </a:solidFill>
            </a:endParaRPr>
          </a:p>
          <a:p>
            <a:r>
              <a:rPr lang="en-IN" dirty="0" smtClean="0">
                <a:solidFill>
                  <a:srgbClr val="00B0F0"/>
                </a:solidFill>
              </a:rPr>
              <a:t>In [35]:</a:t>
            </a: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endParaRPr lang="en-IN" dirty="0">
              <a:solidFill>
                <a:srgbClr val="00B0F0"/>
              </a:solidFill>
            </a:endParaRPr>
          </a:p>
          <a:p>
            <a:endParaRPr lang="en-IN" dirty="0" smtClean="0">
              <a:solidFill>
                <a:srgbClr val="00B0F0"/>
              </a:solidFill>
            </a:endParaRPr>
          </a:p>
          <a:p>
            <a:r>
              <a:rPr lang="en-IN" dirty="0" smtClean="0">
                <a:solidFill>
                  <a:srgbClr val="00B0F0"/>
                </a:solidFill>
              </a:rPr>
              <a:t>Out [35]:</a:t>
            </a:r>
            <a:endParaRPr lang="en-IN" dirty="0">
              <a:solidFill>
                <a:srgbClr val="00B0F0"/>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0" y="2275840"/>
            <a:ext cx="6908800" cy="2733039"/>
          </a:xfrm>
          <a:prstGeom prst="rect">
            <a:avLst/>
          </a:prstGeom>
        </p:spPr>
      </p:pic>
    </p:spTree>
    <p:extLst>
      <p:ext uri="{BB962C8B-B14F-4D97-AF65-F5344CB8AC3E}">
        <p14:creationId xmlns:p14="http://schemas.microsoft.com/office/powerpoint/2010/main" val="278774766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55040" y="294640"/>
            <a:ext cx="7802880" cy="4401205"/>
          </a:xfrm>
          <a:prstGeom prst="rect">
            <a:avLst/>
          </a:prstGeom>
          <a:noFill/>
        </p:spPr>
        <p:txBody>
          <a:bodyPr wrap="square" rtlCol="0">
            <a:spAutoFit/>
          </a:bodyPr>
          <a:lstStyle/>
          <a:p>
            <a:r>
              <a:rPr lang="en-IN" dirty="0">
                <a:solidFill>
                  <a:schemeClr val="tx1"/>
                </a:solidFill>
              </a:rPr>
              <a:t># Data visualization - Top 7 Most Common Words in Spam Emails</a:t>
            </a:r>
          </a:p>
          <a:p>
            <a:endParaRPr lang="en-IN" dirty="0">
              <a:solidFill>
                <a:schemeClr val="tx1"/>
              </a:solidFill>
            </a:endParaRPr>
          </a:p>
          <a:p>
            <a:r>
              <a:rPr lang="en-IN" dirty="0" err="1">
                <a:solidFill>
                  <a:schemeClr val="tx1"/>
                </a:solidFill>
              </a:rPr>
              <a:t>stop_words</a:t>
            </a:r>
            <a:r>
              <a:rPr lang="en-IN" dirty="0">
                <a:solidFill>
                  <a:schemeClr val="tx1"/>
                </a:solidFill>
              </a:rPr>
              <a:t> = set(</a:t>
            </a:r>
            <a:r>
              <a:rPr lang="en-IN" dirty="0" err="1">
                <a:solidFill>
                  <a:schemeClr val="tx1"/>
                </a:solidFill>
              </a:rPr>
              <a:t>stopwords.words</a:t>
            </a:r>
            <a:r>
              <a:rPr lang="en-IN" dirty="0">
                <a:solidFill>
                  <a:schemeClr val="tx1"/>
                </a:solidFill>
              </a:rPr>
              <a:t>('</a:t>
            </a:r>
            <a:r>
              <a:rPr lang="en-IN" dirty="0" err="1">
                <a:solidFill>
                  <a:schemeClr val="tx1"/>
                </a:solidFill>
              </a:rPr>
              <a:t>english</a:t>
            </a:r>
            <a:r>
              <a:rPr lang="en-IN" dirty="0">
                <a:solidFill>
                  <a:schemeClr val="tx1"/>
                </a:solidFill>
              </a:rPr>
              <a:t>'))</a:t>
            </a:r>
          </a:p>
          <a:p>
            <a:r>
              <a:rPr lang="en-IN" dirty="0" err="1">
                <a:solidFill>
                  <a:schemeClr val="tx1"/>
                </a:solidFill>
              </a:rPr>
              <a:t>spam_words</a:t>
            </a:r>
            <a:r>
              <a:rPr lang="en-IN" dirty="0">
                <a:solidFill>
                  <a:schemeClr val="tx1"/>
                </a:solidFill>
              </a:rPr>
              <a:t> = " ".join(</a:t>
            </a:r>
            <a:r>
              <a:rPr lang="en-IN" dirty="0" err="1">
                <a:solidFill>
                  <a:schemeClr val="tx1"/>
                </a:solidFill>
              </a:rPr>
              <a:t>df</a:t>
            </a:r>
            <a:r>
              <a:rPr lang="en-IN" dirty="0">
                <a:solidFill>
                  <a:schemeClr val="tx1"/>
                </a:solidFill>
              </a:rPr>
              <a:t>[</a:t>
            </a:r>
            <a:r>
              <a:rPr lang="en-IN" dirty="0" err="1">
                <a:solidFill>
                  <a:schemeClr val="tx1"/>
                </a:solidFill>
              </a:rPr>
              <a:t>df</a:t>
            </a:r>
            <a:r>
              <a:rPr lang="en-IN" dirty="0">
                <a:solidFill>
                  <a:schemeClr val="tx1"/>
                </a:solidFill>
              </a:rPr>
              <a:t>['Category'] == 0]['Message']).split()</a:t>
            </a:r>
          </a:p>
          <a:p>
            <a:r>
              <a:rPr lang="en-IN" dirty="0" err="1">
                <a:solidFill>
                  <a:schemeClr val="tx1"/>
                </a:solidFill>
              </a:rPr>
              <a:t>ham_words</a:t>
            </a:r>
            <a:r>
              <a:rPr lang="en-IN" dirty="0">
                <a:solidFill>
                  <a:schemeClr val="tx1"/>
                </a:solidFill>
              </a:rPr>
              <a:t> = " ".join(</a:t>
            </a:r>
            <a:r>
              <a:rPr lang="en-IN" dirty="0" err="1">
                <a:solidFill>
                  <a:schemeClr val="tx1"/>
                </a:solidFill>
              </a:rPr>
              <a:t>df</a:t>
            </a:r>
            <a:r>
              <a:rPr lang="en-IN" dirty="0">
                <a:solidFill>
                  <a:schemeClr val="tx1"/>
                </a:solidFill>
              </a:rPr>
              <a:t>[</a:t>
            </a:r>
            <a:r>
              <a:rPr lang="en-IN" dirty="0" err="1">
                <a:solidFill>
                  <a:schemeClr val="tx1"/>
                </a:solidFill>
              </a:rPr>
              <a:t>df</a:t>
            </a:r>
            <a:r>
              <a:rPr lang="en-IN" dirty="0">
                <a:solidFill>
                  <a:schemeClr val="tx1"/>
                </a:solidFill>
              </a:rPr>
              <a:t>['Category'] == 1]['Message']).split()</a:t>
            </a:r>
          </a:p>
          <a:p>
            <a:endParaRPr lang="en-IN" dirty="0">
              <a:solidFill>
                <a:schemeClr val="tx1"/>
              </a:solidFill>
            </a:endParaRPr>
          </a:p>
          <a:p>
            <a:r>
              <a:rPr lang="en-IN" dirty="0" err="1">
                <a:solidFill>
                  <a:schemeClr val="tx1"/>
                </a:solidFill>
              </a:rPr>
              <a:t>spam_word_freq</a:t>
            </a:r>
            <a:r>
              <a:rPr lang="en-IN" dirty="0">
                <a:solidFill>
                  <a:schemeClr val="tx1"/>
                </a:solidFill>
              </a:rPr>
              <a:t> = Counter([</a:t>
            </a:r>
            <a:r>
              <a:rPr lang="en-IN" dirty="0" err="1">
                <a:solidFill>
                  <a:schemeClr val="tx1"/>
                </a:solidFill>
              </a:rPr>
              <a:t>word.lower</a:t>
            </a:r>
            <a:r>
              <a:rPr lang="en-IN" dirty="0">
                <a:solidFill>
                  <a:schemeClr val="tx1"/>
                </a:solidFill>
              </a:rPr>
              <a:t>() for word in </a:t>
            </a:r>
            <a:r>
              <a:rPr lang="en-IN" dirty="0" err="1">
                <a:solidFill>
                  <a:schemeClr val="tx1"/>
                </a:solidFill>
              </a:rPr>
              <a:t>spam_words</a:t>
            </a:r>
            <a:r>
              <a:rPr lang="en-IN" dirty="0">
                <a:solidFill>
                  <a:schemeClr val="tx1"/>
                </a:solidFill>
              </a:rPr>
              <a:t> if </a:t>
            </a:r>
            <a:r>
              <a:rPr lang="en-IN" dirty="0" err="1">
                <a:solidFill>
                  <a:schemeClr val="tx1"/>
                </a:solidFill>
              </a:rPr>
              <a:t>word.lower</a:t>
            </a:r>
            <a:r>
              <a:rPr lang="en-IN" dirty="0">
                <a:solidFill>
                  <a:schemeClr val="tx1"/>
                </a:solidFill>
              </a:rPr>
              <a:t>() not in </a:t>
            </a:r>
            <a:r>
              <a:rPr lang="en-IN" dirty="0" err="1">
                <a:solidFill>
                  <a:schemeClr val="tx1"/>
                </a:solidFill>
              </a:rPr>
              <a:t>stop_words</a:t>
            </a:r>
            <a:r>
              <a:rPr lang="en-IN" dirty="0">
                <a:solidFill>
                  <a:schemeClr val="tx1"/>
                </a:solidFill>
              </a:rPr>
              <a:t> and </a:t>
            </a:r>
            <a:r>
              <a:rPr lang="en-IN" dirty="0" err="1">
                <a:solidFill>
                  <a:schemeClr val="tx1"/>
                </a:solidFill>
              </a:rPr>
              <a:t>word.isalpha</a:t>
            </a:r>
            <a:r>
              <a:rPr lang="en-IN" dirty="0">
                <a:solidFill>
                  <a:schemeClr val="tx1"/>
                </a:solidFill>
              </a:rPr>
              <a:t>()])</a:t>
            </a:r>
          </a:p>
          <a:p>
            <a:endParaRPr lang="en-IN" dirty="0">
              <a:solidFill>
                <a:schemeClr val="tx1"/>
              </a:solidFill>
            </a:endParaRPr>
          </a:p>
          <a:p>
            <a:r>
              <a:rPr lang="en-IN" dirty="0" err="1">
                <a:solidFill>
                  <a:schemeClr val="tx1"/>
                </a:solidFill>
              </a:rPr>
              <a:t>plt.figure</a:t>
            </a:r>
            <a:r>
              <a:rPr lang="en-IN" dirty="0">
                <a:solidFill>
                  <a:schemeClr val="tx1"/>
                </a:solidFill>
              </a:rPr>
              <a:t>(</a:t>
            </a:r>
            <a:r>
              <a:rPr lang="en-IN" dirty="0" err="1">
                <a:solidFill>
                  <a:schemeClr val="tx1"/>
                </a:solidFill>
              </a:rPr>
              <a:t>figsize</a:t>
            </a:r>
            <a:r>
              <a:rPr lang="en-IN" dirty="0">
                <a:solidFill>
                  <a:schemeClr val="tx1"/>
                </a:solidFill>
              </a:rPr>
              <a:t>=(10, 6))</a:t>
            </a:r>
          </a:p>
          <a:p>
            <a:r>
              <a:rPr lang="en-IN" dirty="0" err="1">
                <a:solidFill>
                  <a:schemeClr val="tx1"/>
                </a:solidFill>
              </a:rPr>
              <a:t>plt.bar</a:t>
            </a:r>
            <a:r>
              <a:rPr lang="en-IN" dirty="0">
                <a:solidFill>
                  <a:schemeClr val="tx1"/>
                </a:solidFill>
              </a:rPr>
              <a:t>(*zip(*</a:t>
            </a:r>
            <a:r>
              <a:rPr lang="en-IN" dirty="0" err="1">
                <a:solidFill>
                  <a:schemeClr val="tx1"/>
                </a:solidFill>
              </a:rPr>
              <a:t>spam_word_freq.most_common</a:t>
            </a:r>
            <a:r>
              <a:rPr lang="en-IN" dirty="0">
                <a:solidFill>
                  <a:schemeClr val="tx1"/>
                </a:solidFill>
              </a:rPr>
              <a:t>(7)), </a:t>
            </a:r>
            <a:r>
              <a:rPr lang="en-IN" dirty="0" err="1">
                <a:solidFill>
                  <a:schemeClr val="tx1"/>
                </a:solidFill>
              </a:rPr>
              <a:t>color</a:t>
            </a:r>
            <a:r>
              <a:rPr lang="en-IN" dirty="0">
                <a:solidFill>
                  <a:schemeClr val="tx1"/>
                </a:solidFill>
              </a:rPr>
              <a:t>='y')</a:t>
            </a:r>
          </a:p>
          <a:p>
            <a:r>
              <a:rPr lang="en-IN" dirty="0" err="1">
                <a:solidFill>
                  <a:schemeClr val="tx1"/>
                </a:solidFill>
              </a:rPr>
              <a:t>plt.xlabel</a:t>
            </a:r>
            <a:r>
              <a:rPr lang="en-IN" dirty="0">
                <a:solidFill>
                  <a:schemeClr val="tx1"/>
                </a:solidFill>
              </a:rPr>
              <a:t>('Words')</a:t>
            </a:r>
          </a:p>
          <a:p>
            <a:r>
              <a:rPr lang="en-IN" dirty="0" err="1">
                <a:solidFill>
                  <a:schemeClr val="tx1"/>
                </a:solidFill>
              </a:rPr>
              <a:t>plt.ylabel</a:t>
            </a:r>
            <a:r>
              <a:rPr lang="en-IN" dirty="0">
                <a:solidFill>
                  <a:schemeClr val="tx1"/>
                </a:solidFill>
              </a:rPr>
              <a:t>('Frequency')</a:t>
            </a:r>
          </a:p>
          <a:p>
            <a:r>
              <a:rPr lang="en-IN" dirty="0" err="1">
                <a:solidFill>
                  <a:schemeClr val="tx1"/>
                </a:solidFill>
              </a:rPr>
              <a:t>plt.title</a:t>
            </a:r>
            <a:r>
              <a:rPr lang="en-IN" dirty="0">
                <a:solidFill>
                  <a:schemeClr val="tx1"/>
                </a:solidFill>
              </a:rPr>
              <a:t>('Top 7 Most Common Words in Spam Emails')</a:t>
            </a:r>
          </a:p>
          <a:p>
            <a:r>
              <a:rPr lang="en-IN" dirty="0" err="1">
                <a:solidFill>
                  <a:schemeClr val="tx1"/>
                </a:solidFill>
              </a:rPr>
              <a:t>plt.xticks</a:t>
            </a:r>
            <a:r>
              <a:rPr lang="en-IN" dirty="0">
                <a:solidFill>
                  <a:schemeClr val="tx1"/>
                </a:solidFill>
              </a:rPr>
              <a:t>(rotation=45)</a:t>
            </a:r>
          </a:p>
          <a:p>
            <a:r>
              <a:rPr lang="en-IN" dirty="0" err="1">
                <a:solidFill>
                  <a:schemeClr val="tx1"/>
                </a:solidFill>
              </a:rPr>
              <a:t>plt.show</a:t>
            </a:r>
            <a:r>
              <a:rPr lang="en-IN" dirty="0" smtClean="0">
                <a:solidFill>
                  <a:schemeClr val="tx1"/>
                </a:solidFill>
              </a:rPr>
              <a:t>()</a:t>
            </a:r>
          </a:p>
          <a:p>
            <a:endParaRPr lang="en-IN" dirty="0"/>
          </a:p>
          <a:p>
            <a:endParaRPr lang="en-IN" dirty="0" smtClean="0"/>
          </a:p>
          <a:p>
            <a:endParaRPr lang="en-IN" dirty="0"/>
          </a:p>
          <a:p>
            <a:endParaRPr lang="en-IN" dirty="0"/>
          </a:p>
        </p:txBody>
      </p:sp>
      <p:sp>
        <p:nvSpPr>
          <p:cNvPr id="3" name="TextBox 2"/>
          <p:cNvSpPr txBox="1"/>
          <p:nvPr/>
        </p:nvSpPr>
        <p:spPr>
          <a:xfrm>
            <a:off x="111760" y="294640"/>
            <a:ext cx="843280" cy="307777"/>
          </a:xfrm>
          <a:prstGeom prst="rect">
            <a:avLst/>
          </a:prstGeom>
          <a:noFill/>
        </p:spPr>
        <p:txBody>
          <a:bodyPr wrap="square" rtlCol="0">
            <a:spAutoFit/>
          </a:bodyPr>
          <a:lstStyle/>
          <a:p>
            <a:r>
              <a:rPr lang="en-IN" dirty="0" smtClean="0">
                <a:solidFill>
                  <a:srgbClr val="00B0F0"/>
                </a:solidFill>
              </a:rPr>
              <a:t>In [36]:</a:t>
            </a:r>
            <a:endParaRPr lang="en-IN" dirty="0">
              <a:solidFill>
                <a:srgbClr val="00B0F0"/>
              </a:solidFill>
            </a:endParaRPr>
          </a:p>
        </p:txBody>
      </p:sp>
    </p:spTree>
    <p:extLst>
      <p:ext uri="{BB962C8B-B14F-4D97-AF65-F5344CB8AC3E}">
        <p14:creationId xmlns:p14="http://schemas.microsoft.com/office/powerpoint/2010/main" val="350037487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1440" y="365760"/>
            <a:ext cx="7310477" cy="4541520"/>
          </a:xfrm>
          <a:prstGeom prst="rect">
            <a:avLst/>
          </a:prstGeom>
        </p:spPr>
      </p:pic>
      <p:sp>
        <p:nvSpPr>
          <p:cNvPr id="3" name="TextBox 2"/>
          <p:cNvSpPr txBox="1"/>
          <p:nvPr/>
        </p:nvSpPr>
        <p:spPr>
          <a:xfrm>
            <a:off x="121920" y="325120"/>
            <a:ext cx="904240" cy="307777"/>
          </a:xfrm>
          <a:prstGeom prst="rect">
            <a:avLst/>
          </a:prstGeom>
          <a:noFill/>
        </p:spPr>
        <p:txBody>
          <a:bodyPr wrap="square" rtlCol="0">
            <a:spAutoFit/>
          </a:bodyPr>
          <a:lstStyle/>
          <a:p>
            <a:r>
              <a:rPr lang="en-IN" dirty="0" smtClean="0">
                <a:solidFill>
                  <a:srgbClr val="00B0F0"/>
                </a:solidFill>
              </a:rPr>
              <a:t>Out [36]:</a:t>
            </a:r>
            <a:endParaRPr lang="en-IN" dirty="0">
              <a:solidFill>
                <a:srgbClr val="00B0F0"/>
              </a:solidFill>
            </a:endParaRPr>
          </a:p>
        </p:txBody>
      </p:sp>
    </p:spTree>
    <p:extLst>
      <p:ext uri="{BB962C8B-B14F-4D97-AF65-F5344CB8AC3E}">
        <p14:creationId xmlns:p14="http://schemas.microsoft.com/office/powerpoint/2010/main" val="219635986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8356" y="225778"/>
            <a:ext cx="3612444" cy="646331"/>
          </a:xfrm>
          <a:prstGeom prst="rect">
            <a:avLst/>
          </a:prstGeom>
          <a:noFill/>
        </p:spPr>
        <p:txBody>
          <a:bodyPr wrap="square" rtlCol="0">
            <a:spAutoFit/>
          </a:bodyPr>
          <a:lstStyle/>
          <a:p>
            <a:r>
              <a:rPr lang="en-IN" sz="3600" dirty="0" smtClean="0">
                <a:solidFill>
                  <a:schemeClr val="bg1">
                    <a:lumMod val="75000"/>
                    <a:lumOff val="25000"/>
                  </a:schemeClr>
                </a:solidFill>
              </a:rPr>
              <a:t>Conclusion:</a:t>
            </a:r>
            <a:endParaRPr lang="en-IN" sz="3600" dirty="0">
              <a:solidFill>
                <a:schemeClr val="bg1">
                  <a:lumMod val="75000"/>
                  <a:lumOff val="25000"/>
                </a:schemeClr>
              </a:solidFill>
            </a:endParaRPr>
          </a:p>
        </p:txBody>
      </p:sp>
      <p:sp>
        <p:nvSpPr>
          <p:cNvPr id="4" name="TextBox 3"/>
          <p:cNvSpPr txBox="1"/>
          <p:nvPr/>
        </p:nvSpPr>
        <p:spPr>
          <a:xfrm>
            <a:off x="440267" y="767644"/>
            <a:ext cx="8545689" cy="4401205"/>
          </a:xfrm>
          <a:prstGeom prst="rect">
            <a:avLst/>
          </a:prstGeom>
          <a:noFill/>
        </p:spPr>
        <p:txBody>
          <a:bodyPr wrap="square" rtlCol="0">
            <a:spAutoFit/>
          </a:bodyPr>
          <a:lstStyle/>
          <a:p>
            <a:r>
              <a:rPr lang="en-IN" sz="2000" dirty="0" smtClean="0">
                <a:solidFill>
                  <a:schemeClr val="bg1">
                    <a:lumMod val="25000"/>
                    <a:lumOff val="75000"/>
                  </a:schemeClr>
                </a:solidFill>
              </a:rPr>
              <a:t>The Development And Implementation Of A Spam Classifier Is A Crucial Step In Enhancing The Efficiency And Security Of Digital Communication. This Project Has Demonstrated The Effectiveness Of Machine Learning Algorithms In Distinguishing Between Legitimate Messages And Unsolicited Spam, Thereby Reducing The Risk Of Falling Victim To Phishing Scams, Malware, And Unwanted Advertisements.</a:t>
            </a:r>
          </a:p>
          <a:p>
            <a:endParaRPr lang="en-IN" sz="2000" dirty="0" smtClean="0">
              <a:solidFill>
                <a:schemeClr val="bg1">
                  <a:lumMod val="25000"/>
                  <a:lumOff val="75000"/>
                </a:schemeClr>
              </a:solidFill>
            </a:endParaRPr>
          </a:p>
          <a:p>
            <a:r>
              <a:rPr lang="en-IN" sz="2000" dirty="0" smtClean="0">
                <a:solidFill>
                  <a:schemeClr val="bg1">
                    <a:lumMod val="25000"/>
                    <a:lumOff val="75000"/>
                  </a:schemeClr>
                </a:solidFill>
              </a:rPr>
              <a:t>The Classifier, Trained On A Diverse Dataset And Fine-tuned Through Iterative Testing And Optimization, Has Showcased Commendable Accuracy And Reliability. It Has Proven Capable Of Adapting To Evolving Spamming Techniques And Maintaining A Low False-positive Rate, Ensuring That Important Messages Are Not Inadvertently </a:t>
            </a:r>
            <a:r>
              <a:rPr lang="en-IN" sz="2000" dirty="0" err="1" smtClean="0">
                <a:solidFill>
                  <a:schemeClr val="bg1">
                    <a:lumMod val="25000"/>
                    <a:lumOff val="75000"/>
                  </a:schemeClr>
                </a:solidFill>
              </a:rPr>
              <a:t>Labeled</a:t>
            </a:r>
            <a:r>
              <a:rPr lang="en-IN" sz="2000" dirty="0" smtClean="0">
                <a:solidFill>
                  <a:schemeClr val="bg1">
                    <a:lumMod val="25000"/>
                    <a:lumOff val="75000"/>
                  </a:schemeClr>
                </a:solidFill>
              </a:rPr>
              <a:t> As Spam.</a:t>
            </a:r>
          </a:p>
          <a:p>
            <a:endParaRPr lang="en-IN" sz="2000" dirty="0">
              <a:solidFill>
                <a:schemeClr val="bg1">
                  <a:lumMod val="25000"/>
                  <a:lumOff val="75000"/>
                </a:schemeClr>
              </a:solidFill>
            </a:endParaRPr>
          </a:p>
        </p:txBody>
      </p:sp>
    </p:spTree>
    <p:extLst>
      <p:ext uri="{BB962C8B-B14F-4D97-AF65-F5344CB8AC3E}">
        <p14:creationId xmlns:p14="http://schemas.microsoft.com/office/powerpoint/2010/main" val="34120797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200000"/>
              </a:lnSpc>
            </a:pPr>
            <a:r>
              <a:rPr lang="en" sz="9600" dirty="0" smtClean="0">
                <a:solidFill>
                  <a:schemeClr val="bg2"/>
                </a:solidFill>
              </a:rPr>
              <a:t>Thank you</a:t>
            </a:r>
            <a:endParaRPr lang="en-IN" dirty="0">
              <a:solidFill>
                <a:schemeClr val="bg2"/>
              </a:solidFill>
            </a:endParaRPr>
          </a:p>
        </p:txBody>
      </p:sp>
    </p:spTree>
    <p:extLst>
      <p:ext uri="{BB962C8B-B14F-4D97-AF65-F5344CB8AC3E}">
        <p14:creationId xmlns:p14="http://schemas.microsoft.com/office/powerpoint/2010/main" val="36446212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4"/>
        <p:cNvGrpSpPr/>
        <p:nvPr/>
      </p:nvGrpSpPr>
      <p:grpSpPr>
        <a:xfrm>
          <a:off x="0" y="0"/>
          <a:ext cx="0" cy="0"/>
          <a:chOff x="0" y="0"/>
          <a:chExt cx="0" cy="0"/>
        </a:xfrm>
      </p:grpSpPr>
      <p:sp>
        <p:nvSpPr>
          <p:cNvPr id="655" name="Google Shape;655;p7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lvl="0"/>
            <a:r>
              <a:rPr lang="en-IN" dirty="0" smtClean="0">
                <a:solidFill>
                  <a:schemeClr val="bg2">
                    <a:lumMod val="60000"/>
                    <a:lumOff val="40000"/>
                  </a:schemeClr>
                </a:solidFill>
              </a:rPr>
              <a:t>OBJECT DETECTION WITH </a:t>
            </a:r>
            <a:endParaRPr lang="en-IN" dirty="0">
              <a:solidFill>
                <a:schemeClr val="bg2">
                  <a:lumMod val="60000"/>
                  <a:lumOff val="40000"/>
                </a:schemeClr>
              </a:solidFill>
            </a:endParaRPr>
          </a:p>
        </p:txBody>
      </p:sp>
      <p:sp>
        <p:nvSpPr>
          <p:cNvPr id="656" name="Google Shape;656;p70"/>
          <p:cNvSpPr txBox="1">
            <a:spLocks noGrp="1"/>
          </p:cNvSpPr>
          <p:nvPr>
            <p:ph type="subTitle" idx="1"/>
          </p:nvPr>
        </p:nvSpPr>
        <p:spPr>
          <a:xfrm>
            <a:off x="1148080" y="1675524"/>
            <a:ext cx="7282820" cy="2845675"/>
          </a:xfrm>
          <a:prstGeom prst="rect">
            <a:avLst/>
          </a:prstGeom>
        </p:spPr>
        <p:txBody>
          <a:bodyPr spcFirstLastPara="1" wrap="square" lIns="91425" tIns="91425" rIns="91425" bIns="91425" anchor="t" anchorCtr="0">
            <a:noAutofit/>
          </a:bodyPr>
          <a:lstStyle/>
          <a:p>
            <a:pPr lvl="0">
              <a:spcBef>
                <a:spcPts val="1000"/>
              </a:spcBef>
              <a:buSzPts val="1400"/>
            </a:pPr>
            <a:r>
              <a:rPr lang="en-IN" sz="1600" dirty="0"/>
              <a:t>Object detection is a popular task in computer vision</a:t>
            </a:r>
            <a:r>
              <a:rPr lang="en-IN" sz="1600" dirty="0" smtClean="0"/>
              <a:t>.</a:t>
            </a:r>
          </a:p>
          <a:p>
            <a:pPr lvl="0">
              <a:spcBef>
                <a:spcPts val="1000"/>
              </a:spcBef>
              <a:buSzPts val="1400"/>
            </a:pPr>
            <a:r>
              <a:rPr lang="en-IN" sz="1600" dirty="0"/>
              <a:t>YOLO (You Only Look Once) is a popular object detection model known for its speed and accuracy. It was first introduced by Joseph </a:t>
            </a:r>
            <a:r>
              <a:rPr lang="en-IN" sz="1600" dirty="0" err="1"/>
              <a:t>Redmon</a:t>
            </a:r>
            <a:r>
              <a:rPr lang="en-IN" sz="1600" dirty="0"/>
              <a:t> et al. in 2016 and has since undergone several iterations, the latest being YOLO v7</a:t>
            </a:r>
            <a:r>
              <a:rPr lang="en-IN" sz="1600" dirty="0" smtClean="0"/>
              <a:t>.</a:t>
            </a:r>
          </a:p>
          <a:p>
            <a:pPr lvl="0">
              <a:spcBef>
                <a:spcPts val="1000"/>
              </a:spcBef>
              <a:buSzPts val="1400"/>
            </a:pPr>
            <a:r>
              <a:rPr lang="en-IN" sz="1600" dirty="0"/>
              <a:t>YOLO divides an input image into an S × S grid. If the </a:t>
            </a:r>
            <a:r>
              <a:rPr lang="en-IN" sz="1600" dirty="0" err="1"/>
              <a:t>center</a:t>
            </a:r>
            <a:r>
              <a:rPr lang="en-IN" sz="1600" dirty="0"/>
              <a:t> of an object falls into a grid cell, that grid cell is responsible for detecting that object. Each grid cell predicts B bounding boxes and confidence scores for those boxes.</a:t>
            </a:r>
            <a:endParaRPr lang="en-IN" sz="1600" dirty="0" smtClean="0"/>
          </a:p>
        </p:txBody>
      </p:sp>
      <p:cxnSp>
        <p:nvCxnSpPr>
          <p:cNvPr id="657" name="Google Shape;657;p70"/>
          <p:cNvCxnSpPr/>
          <p:nvPr/>
        </p:nvCxnSpPr>
        <p:spPr>
          <a:xfrm>
            <a:off x="7609300" y="3574150"/>
            <a:ext cx="1101300" cy="6360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658" name="Google Shape;658;p70"/>
          <p:cNvCxnSpPr/>
          <p:nvPr/>
        </p:nvCxnSpPr>
        <p:spPr>
          <a:xfrm rot="-5400000" flipH="1">
            <a:off x="18975" y="3384975"/>
            <a:ext cx="2374200" cy="279600"/>
          </a:xfrm>
          <a:prstGeom prst="bentConnector3">
            <a:avLst>
              <a:gd name="adj1" fmla="val 50000"/>
            </a:avLst>
          </a:prstGeom>
          <a:noFill/>
          <a:ln w="28575" cap="flat" cmpd="sng">
            <a:solidFill>
              <a:schemeClr val="dk2"/>
            </a:solidFill>
            <a:prstDash val="solid"/>
            <a:round/>
            <a:headEnd type="oval" w="med" len="med"/>
            <a:tailEnd type="none" w="med" len="med"/>
          </a:ln>
        </p:spPr>
      </p:cxn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6715" y="1017725"/>
            <a:ext cx="2079625" cy="657800"/>
          </a:xfrm>
          <a:prstGeom prst="rect">
            <a:avLst/>
          </a:prstGeom>
        </p:spPr>
      </p:pic>
    </p:spTree>
    <p:extLst>
      <p:ext uri="{BB962C8B-B14F-4D97-AF65-F5344CB8AC3E}">
        <p14:creationId xmlns:p14="http://schemas.microsoft.com/office/powerpoint/2010/main" val="26234307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4"/>
        <p:cNvGrpSpPr/>
        <p:nvPr/>
      </p:nvGrpSpPr>
      <p:grpSpPr>
        <a:xfrm>
          <a:off x="0" y="0"/>
          <a:ext cx="0" cy="0"/>
          <a:chOff x="0" y="0"/>
          <a:chExt cx="0" cy="0"/>
        </a:xfrm>
      </p:grpSpPr>
      <p:sp>
        <p:nvSpPr>
          <p:cNvPr id="655" name="Google Shape;655;p70"/>
          <p:cNvSpPr txBox="1">
            <a:spLocks noGrp="1"/>
          </p:cNvSpPr>
          <p:nvPr>
            <p:ph type="title"/>
          </p:nvPr>
        </p:nvSpPr>
        <p:spPr>
          <a:xfrm>
            <a:off x="730160" y="362244"/>
            <a:ext cx="7710900" cy="1139935"/>
          </a:xfrm>
          <a:prstGeom prst="rect">
            <a:avLst/>
          </a:prstGeom>
        </p:spPr>
        <p:txBody>
          <a:bodyPr spcFirstLastPara="1" wrap="square" lIns="91425" tIns="91425" rIns="91425" bIns="91425" anchor="t" anchorCtr="0">
            <a:noAutofit/>
          </a:bodyPr>
          <a:lstStyle/>
          <a:p>
            <a:pPr lvl="0"/>
            <a:r>
              <a:rPr lang="en-IN" dirty="0" smtClean="0">
                <a:solidFill>
                  <a:schemeClr val="dk2"/>
                </a:solidFill>
              </a:rPr>
              <a:t>RECURRENT NEURAL NETWORKS</a:t>
            </a:r>
            <a:endParaRPr lang="en-IN" dirty="0">
              <a:solidFill>
                <a:schemeClr val="dk2"/>
              </a:solidFill>
            </a:endParaRPr>
          </a:p>
        </p:txBody>
      </p:sp>
      <p:sp>
        <p:nvSpPr>
          <p:cNvPr id="656" name="Google Shape;656;p70"/>
          <p:cNvSpPr txBox="1">
            <a:spLocks noGrp="1"/>
          </p:cNvSpPr>
          <p:nvPr>
            <p:ph type="subTitle" idx="1"/>
          </p:nvPr>
        </p:nvSpPr>
        <p:spPr>
          <a:xfrm>
            <a:off x="944880" y="1502179"/>
            <a:ext cx="7496180" cy="3029181"/>
          </a:xfrm>
          <a:prstGeom prst="rect">
            <a:avLst/>
          </a:prstGeom>
        </p:spPr>
        <p:txBody>
          <a:bodyPr spcFirstLastPara="1" wrap="square" lIns="91425" tIns="91425" rIns="91425" bIns="91425" anchor="t" anchorCtr="0">
            <a:noAutofit/>
          </a:bodyPr>
          <a:lstStyle/>
          <a:p>
            <a:pPr lvl="0">
              <a:spcBef>
                <a:spcPts val="1000"/>
              </a:spcBef>
              <a:buSzPts val="1400"/>
            </a:pPr>
            <a:r>
              <a:rPr lang="en-IN" sz="2000" dirty="0"/>
              <a:t>Recurrent Neural Network(RNN) is a type of </a:t>
            </a:r>
            <a:r>
              <a:rPr lang="en-IN" sz="2000" u="sng" dirty="0">
                <a:hlinkClick r:id="rId3"/>
              </a:rPr>
              <a:t>Neural Network</a:t>
            </a:r>
            <a:r>
              <a:rPr lang="en-IN" sz="2000" dirty="0"/>
              <a:t> where the output from the previous step is fed as input to the current step</a:t>
            </a:r>
            <a:r>
              <a:rPr lang="en-IN" sz="2000" dirty="0" smtClean="0"/>
              <a:t>.</a:t>
            </a:r>
          </a:p>
          <a:p>
            <a:pPr lvl="0">
              <a:spcBef>
                <a:spcPts val="1000"/>
              </a:spcBef>
              <a:buSzPts val="1400"/>
            </a:pPr>
            <a:r>
              <a:rPr lang="en-IN" sz="2000" dirty="0"/>
              <a:t>The main and most important feature of RNN is its </a:t>
            </a:r>
            <a:r>
              <a:rPr lang="en-IN" sz="2000" b="1" dirty="0"/>
              <a:t>Hidden state</a:t>
            </a:r>
            <a:r>
              <a:rPr lang="en-IN" sz="2000" dirty="0"/>
              <a:t>, which remembers some information about a sequence. The state is also referred to as </a:t>
            </a:r>
            <a:r>
              <a:rPr lang="en-IN" sz="2000" i="1" dirty="0"/>
              <a:t>Memory State </a:t>
            </a:r>
            <a:r>
              <a:rPr lang="en-IN" sz="2000" dirty="0"/>
              <a:t>since it remembers the previous input to the network</a:t>
            </a:r>
            <a:r>
              <a:rPr lang="en-IN" sz="2000" dirty="0" smtClean="0"/>
              <a:t>.</a:t>
            </a:r>
          </a:p>
          <a:p>
            <a:pPr marL="139700" lvl="0" indent="0">
              <a:spcBef>
                <a:spcPts val="1000"/>
              </a:spcBef>
              <a:buSzPts val="1400"/>
              <a:buNone/>
            </a:pPr>
            <a:endParaRPr lang="en-IN" sz="2000" dirty="0" smtClean="0"/>
          </a:p>
        </p:txBody>
      </p:sp>
      <p:cxnSp>
        <p:nvCxnSpPr>
          <p:cNvPr id="657" name="Google Shape;657;p70"/>
          <p:cNvCxnSpPr/>
          <p:nvPr/>
        </p:nvCxnSpPr>
        <p:spPr>
          <a:xfrm>
            <a:off x="7609300" y="3574150"/>
            <a:ext cx="1101300" cy="6360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658" name="Google Shape;658;p70"/>
          <p:cNvCxnSpPr/>
          <p:nvPr/>
        </p:nvCxnSpPr>
        <p:spPr>
          <a:xfrm rot="-5400000" flipH="1">
            <a:off x="18975" y="3384975"/>
            <a:ext cx="2374200" cy="2796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3680" y="2143760"/>
            <a:ext cx="7704000" cy="2468880"/>
          </a:xfrm>
        </p:spPr>
        <p:txBody>
          <a:bodyPr/>
          <a:lstStyle/>
          <a:p>
            <a:pPr marL="139700" indent="0" fontAlgn="base">
              <a:buNone/>
            </a:pPr>
            <a:r>
              <a:rPr lang="en-IN" sz="2000" b="1" dirty="0">
                <a:solidFill>
                  <a:srgbClr val="FFC000"/>
                </a:solidFill>
              </a:rPr>
              <a:t>Advantages of Recurrent Neural Network</a:t>
            </a:r>
          </a:p>
          <a:p>
            <a:pPr fontAlgn="base"/>
            <a:r>
              <a:rPr lang="en-IN" sz="1800" dirty="0"/>
              <a:t>An RNN remembers each and every piece of information through time. It is useful in time series prediction only because of the feature to remember previous inputs as well. This is called Long Short Term Memory</a:t>
            </a:r>
            <a:r>
              <a:rPr lang="en-IN" sz="1800" dirty="0" smtClean="0"/>
              <a:t>.</a:t>
            </a:r>
          </a:p>
          <a:p>
            <a:pPr marL="139700" indent="0" fontAlgn="base">
              <a:buNone/>
            </a:pPr>
            <a:r>
              <a:rPr lang="en-IN" sz="2000" b="1" dirty="0">
                <a:solidFill>
                  <a:srgbClr val="FFC000"/>
                </a:solidFill>
              </a:rPr>
              <a:t>Disadvantages of Recurrent Neural </a:t>
            </a:r>
            <a:r>
              <a:rPr lang="en-IN" sz="2000" b="1" dirty="0" smtClean="0">
                <a:solidFill>
                  <a:srgbClr val="FFC000"/>
                </a:solidFill>
              </a:rPr>
              <a:t>Network</a:t>
            </a:r>
            <a:endParaRPr lang="en-IN" sz="2000" b="1" dirty="0">
              <a:solidFill>
                <a:srgbClr val="FFC000"/>
              </a:solidFill>
            </a:endParaRPr>
          </a:p>
          <a:p>
            <a:pPr fontAlgn="base"/>
            <a:r>
              <a:rPr lang="en-IN" sz="1800" dirty="0" smtClean="0"/>
              <a:t>Gradient </a:t>
            </a:r>
            <a:r>
              <a:rPr lang="en-IN" sz="1800" dirty="0"/>
              <a:t>vanishing and exploding </a:t>
            </a:r>
            <a:r>
              <a:rPr lang="en-IN" sz="1800" dirty="0" smtClean="0"/>
              <a:t>problems.</a:t>
            </a:r>
          </a:p>
          <a:p>
            <a:pPr fontAlgn="base"/>
            <a:r>
              <a:rPr lang="en-IN" sz="1800" dirty="0" smtClean="0"/>
              <a:t>Training </a:t>
            </a:r>
            <a:r>
              <a:rPr lang="en-IN" sz="1800" dirty="0"/>
              <a:t>an RNN is a very difficult task.</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479" y="457199"/>
            <a:ext cx="6918961" cy="1615441"/>
          </a:xfrm>
          <a:prstGeom prst="rect">
            <a:avLst/>
          </a:prstGeom>
        </p:spPr>
      </p:pic>
    </p:spTree>
    <p:extLst>
      <p:ext uri="{BB962C8B-B14F-4D97-AF65-F5344CB8AC3E}">
        <p14:creationId xmlns:p14="http://schemas.microsoft.com/office/powerpoint/2010/main" val="25898772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560" y="436880"/>
            <a:ext cx="7704000" cy="4270587"/>
          </a:xfrm>
        </p:spPr>
        <p:txBody>
          <a:bodyPr/>
          <a:lstStyle/>
          <a:p>
            <a:pPr algn="l" fontAlgn="base"/>
            <a:r>
              <a:rPr lang="en-IN" sz="2400" dirty="0">
                <a:solidFill>
                  <a:srgbClr val="FFC000"/>
                </a:solidFill>
              </a:rPr>
              <a:t>Applications of Recurrent Neural </a:t>
            </a:r>
            <a:r>
              <a:rPr lang="en-IN" sz="2400" dirty="0" smtClean="0">
                <a:solidFill>
                  <a:srgbClr val="FFC000"/>
                </a:solidFill>
              </a:rPr>
              <a:t>Network</a:t>
            </a:r>
            <a:r>
              <a:rPr lang="en-IN" sz="1800" b="0" dirty="0" smtClean="0"/>
              <a:t/>
            </a:r>
            <a:br>
              <a:rPr lang="en-IN" sz="1800" b="0" dirty="0" smtClean="0"/>
            </a:br>
            <a:r>
              <a:rPr lang="en-IN" sz="1800" b="0" dirty="0" smtClean="0"/>
              <a:t>             1.Language </a:t>
            </a:r>
            <a:r>
              <a:rPr lang="en-IN" sz="1800" b="0" dirty="0"/>
              <a:t>Modelling and Generating Text</a:t>
            </a:r>
            <a:br>
              <a:rPr lang="en-IN" sz="1800" b="0" dirty="0"/>
            </a:br>
            <a:r>
              <a:rPr lang="en-IN" sz="1800" b="0" dirty="0" smtClean="0"/>
              <a:t>             2.Speech </a:t>
            </a:r>
            <a:r>
              <a:rPr lang="en-IN" sz="1800" b="0" dirty="0"/>
              <a:t>Recognition</a:t>
            </a:r>
            <a:br>
              <a:rPr lang="en-IN" sz="1800" b="0" dirty="0"/>
            </a:br>
            <a:r>
              <a:rPr lang="en-IN" sz="1800" b="0" dirty="0" smtClean="0"/>
              <a:t>             3.Machine </a:t>
            </a:r>
            <a:r>
              <a:rPr lang="en-IN" sz="1800" b="0" dirty="0"/>
              <a:t>Translation</a:t>
            </a:r>
            <a:br>
              <a:rPr lang="en-IN" sz="1800" b="0" dirty="0"/>
            </a:br>
            <a:r>
              <a:rPr lang="en-IN" sz="1800" b="0" dirty="0" smtClean="0"/>
              <a:t>             4.Image </a:t>
            </a:r>
            <a:r>
              <a:rPr lang="en-IN" sz="1800" b="0" dirty="0"/>
              <a:t>Recognition, Face detection</a:t>
            </a:r>
            <a:br>
              <a:rPr lang="en-IN" sz="1800" b="0" dirty="0"/>
            </a:br>
            <a:r>
              <a:rPr lang="en-IN" sz="1800" b="0" dirty="0" smtClean="0"/>
              <a:t>             5.Time </a:t>
            </a:r>
            <a:r>
              <a:rPr lang="en-IN" sz="1800" b="0" dirty="0"/>
              <a:t>series </a:t>
            </a:r>
            <a:r>
              <a:rPr lang="en-IN" sz="1800" b="0" dirty="0" smtClean="0"/>
              <a:t>Forecasting</a:t>
            </a:r>
            <a:br>
              <a:rPr lang="en-IN" sz="1800" b="0" dirty="0" smtClean="0"/>
            </a:br>
            <a:r>
              <a:rPr lang="en-IN" sz="1800" b="0" dirty="0"/>
              <a:t/>
            </a:r>
            <a:br>
              <a:rPr lang="en-IN" sz="1800" b="0" dirty="0"/>
            </a:br>
            <a:r>
              <a:rPr lang="en-IN" sz="1800" dirty="0" smtClean="0">
                <a:solidFill>
                  <a:srgbClr val="FFC000"/>
                </a:solidFill>
              </a:rPr>
              <a:t>TYPES OF RNN</a:t>
            </a:r>
            <a:r>
              <a:rPr lang="en-IN" sz="1800" dirty="0" smtClean="0"/>
              <a:t> :</a:t>
            </a:r>
            <a:r>
              <a:rPr lang="en-IN" sz="1800" b="0" dirty="0" smtClean="0"/>
              <a:t/>
            </a:r>
            <a:br>
              <a:rPr lang="en-IN" sz="1800" b="0" dirty="0" smtClean="0"/>
            </a:br>
            <a:r>
              <a:rPr lang="en-IN" sz="1800" b="0" dirty="0" smtClean="0"/>
              <a:t>              1.One </a:t>
            </a:r>
            <a:r>
              <a:rPr lang="en-IN" sz="1800" b="0" dirty="0"/>
              <a:t>to One </a:t>
            </a:r>
            <a:br>
              <a:rPr lang="en-IN" sz="1800" b="0" dirty="0"/>
            </a:br>
            <a:r>
              <a:rPr lang="en-IN" sz="1800" b="0" dirty="0" smtClean="0"/>
              <a:t>              2.One </a:t>
            </a:r>
            <a:r>
              <a:rPr lang="en-IN" sz="1800" b="0" dirty="0"/>
              <a:t>to Many </a:t>
            </a:r>
            <a:br>
              <a:rPr lang="en-IN" sz="1800" b="0" dirty="0"/>
            </a:br>
            <a:r>
              <a:rPr lang="en-IN" sz="1800" b="0" dirty="0" smtClean="0"/>
              <a:t>              3.Many </a:t>
            </a:r>
            <a:r>
              <a:rPr lang="en-IN" sz="1800" b="0" dirty="0"/>
              <a:t>to </a:t>
            </a:r>
            <a:r>
              <a:rPr lang="en-IN" sz="1800" b="0" dirty="0" smtClean="0"/>
              <a:t>One</a:t>
            </a:r>
            <a:br>
              <a:rPr lang="en-IN" sz="1800" b="0" dirty="0" smtClean="0"/>
            </a:br>
            <a:r>
              <a:rPr lang="en-IN" sz="1800" b="0" dirty="0" smtClean="0"/>
              <a:t>              4.</a:t>
            </a:r>
            <a:r>
              <a:rPr lang="en-IN" sz="1800" b="0" dirty="0"/>
              <a:t> </a:t>
            </a:r>
            <a:r>
              <a:rPr lang="en-IN" sz="1800" b="0" dirty="0" smtClean="0"/>
              <a:t>Many </a:t>
            </a:r>
            <a:r>
              <a:rPr lang="en-IN" sz="1800" b="0" dirty="0"/>
              <a:t>to Many</a:t>
            </a:r>
            <a:r>
              <a:rPr lang="en-IN" b="0" dirty="0"/>
              <a:t> </a:t>
            </a:r>
            <a:br>
              <a:rPr lang="en-IN" b="0" dirty="0"/>
            </a:br>
            <a:r>
              <a:rPr lang="en-IN" sz="1800" b="0" dirty="0"/>
              <a:t/>
            </a:r>
            <a:br>
              <a:rPr lang="en-IN" sz="1800" b="0" dirty="0"/>
            </a:br>
            <a:endParaRPr lang="en-IN" sz="1800" dirty="0"/>
          </a:p>
        </p:txBody>
      </p:sp>
    </p:spTree>
    <p:extLst>
      <p:ext uri="{BB962C8B-B14F-4D97-AF65-F5344CB8AC3E}">
        <p14:creationId xmlns:p14="http://schemas.microsoft.com/office/powerpoint/2010/main" val="38393561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FC000"/>
                </a:solidFill>
              </a:rPr>
              <a:t>Natural language processing</a:t>
            </a:r>
          </a:p>
        </p:txBody>
      </p:sp>
      <p:sp>
        <p:nvSpPr>
          <p:cNvPr id="3" name="Text Placeholder 2"/>
          <p:cNvSpPr>
            <a:spLocks noGrp="1"/>
          </p:cNvSpPr>
          <p:nvPr>
            <p:ph type="body" idx="1"/>
          </p:nvPr>
        </p:nvSpPr>
        <p:spPr/>
        <p:txBody>
          <a:bodyPr/>
          <a:lstStyle/>
          <a:p>
            <a:r>
              <a:rPr lang="en-IN" sz="1800" dirty="0" smtClean="0"/>
              <a:t>Natural </a:t>
            </a:r>
            <a:r>
              <a:rPr lang="en-IN" sz="1800" dirty="0"/>
              <a:t>language processing (NLP) is a machine learning technology that gives computers the ability to interpret, manipulate, and comprehend human language. Organizations today have large volumes of voice and text data from various communication channels like emails, text messages, social media newsfeeds, video, audio, and more</a:t>
            </a:r>
            <a:r>
              <a:rPr lang="en-IN" sz="1800" dirty="0" smtClean="0"/>
              <a:t>.</a:t>
            </a:r>
          </a:p>
          <a:p>
            <a:endParaRPr lang="en-IN" sz="1600" dirty="0" smtClean="0"/>
          </a:p>
          <a:p>
            <a:pPr marL="139700" indent="0">
              <a:buNone/>
            </a:pPr>
            <a:r>
              <a:rPr lang="en-IN" sz="3200" dirty="0" smtClean="0">
                <a:solidFill>
                  <a:srgbClr val="FFC000"/>
                </a:solidFill>
              </a:rPr>
              <a:t>Why </a:t>
            </a:r>
            <a:r>
              <a:rPr lang="en-IN" sz="3200" dirty="0" err="1" smtClean="0">
                <a:solidFill>
                  <a:srgbClr val="FFC000"/>
                </a:solidFill>
              </a:rPr>
              <a:t>Nlp</a:t>
            </a:r>
            <a:r>
              <a:rPr lang="en-IN" sz="3200" dirty="0" smtClean="0">
                <a:solidFill>
                  <a:srgbClr val="FFC000"/>
                </a:solidFill>
              </a:rPr>
              <a:t> Is Important ?</a:t>
            </a:r>
          </a:p>
          <a:p>
            <a:pPr marL="139700" indent="0">
              <a:buNone/>
            </a:pPr>
            <a:r>
              <a:rPr lang="en-IN" sz="1800" dirty="0" smtClean="0"/>
              <a:t>        Natural </a:t>
            </a:r>
            <a:r>
              <a:rPr lang="en-IN" sz="1800" dirty="0"/>
              <a:t>language processing (NLP) is critical to fully and efficiently </a:t>
            </a:r>
            <a:r>
              <a:rPr lang="en-IN" sz="1800" dirty="0" smtClean="0"/>
              <a:t>            </a:t>
            </a:r>
            <a:r>
              <a:rPr lang="en-IN" sz="1800" dirty="0" err="1" smtClean="0"/>
              <a:t>analyze</a:t>
            </a:r>
            <a:r>
              <a:rPr lang="en-IN" sz="1800" dirty="0" smtClean="0"/>
              <a:t> </a:t>
            </a:r>
            <a:r>
              <a:rPr lang="en-IN" sz="1800" dirty="0"/>
              <a:t>text and speech data. It can work through the differences in dialects, slang, and grammatical irregularities typical in day-to-day conversations</a:t>
            </a:r>
            <a:r>
              <a:rPr lang="en-IN" sz="1600" dirty="0"/>
              <a:t>.</a:t>
            </a:r>
          </a:p>
        </p:txBody>
      </p:sp>
    </p:spTree>
    <p:extLst>
      <p:ext uri="{BB962C8B-B14F-4D97-AF65-F5344CB8AC3E}">
        <p14:creationId xmlns:p14="http://schemas.microsoft.com/office/powerpoint/2010/main" val="27528306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FC000"/>
                </a:solidFill>
              </a:rPr>
              <a:t>How does NLP work?</a:t>
            </a:r>
          </a:p>
        </p:txBody>
      </p:sp>
      <p:sp>
        <p:nvSpPr>
          <p:cNvPr id="3" name="Text Placeholder 2"/>
          <p:cNvSpPr>
            <a:spLocks noGrp="1"/>
          </p:cNvSpPr>
          <p:nvPr>
            <p:ph type="body" idx="1"/>
          </p:nvPr>
        </p:nvSpPr>
        <p:spPr>
          <a:xfrm>
            <a:off x="720000" y="1215750"/>
            <a:ext cx="7704000" cy="3386729"/>
          </a:xfrm>
        </p:spPr>
        <p:txBody>
          <a:bodyPr/>
          <a:lstStyle/>
          <a:p>
            <a:pPr marL="139700" indent="0">
              <a:buNone/>
            </a:pPr>
            <a:r>
              <a:rPr lang="en-IN" sz="1800" dirty="0" smtClean="0"/>
              <a:t>Natural </a:t>
            </a:r>
            <a:r>
              <a:rPr lang="en-IN" sz="1800" dirty="0"/>
              <a:t>language processing (NLP) combines computational linguistics, machine learning, and deep learning models to process human language</a:t>
            </a:r>
            <a:r>
              <a:rPr lang="en-IN" sz="1800" dirty="0" smtClean="0"/>
              <a:t>.</a:t>
            </a:r>
          </a:p>
          <a:p>
            <a:pPr marL="139700" indent="0">
              <a:buNone/>
            </a:pPr>
            <a:endParaRPr lang="en-IN" sz="1800" dirty="0"/>
          </a:p>
          <a:p>
            <a:r>
              <a:rPr lang="en-IN" sz="1800" dirty="0"/>
              <a:t>Computational linguistics</a:t>
            </a:r>
          </a:p>
          <a:p>
            <a:r>
              <a:rPr lang="en-IN" sz="1800" dirty="0"/>
              <a:t>Machine learning</a:t>
            </a:r>
          </a:p>
          <a:p>
            <a:r>
              <a:rPr lang="en-IN" sz="1800" dirty="0"/>
              <a:t>Deep learning</a:t>
            </a:r>
          </a:p>
          <a:p>
            <a:r>
              <a:rPr lang="en-IN" sz="1800" dirty="0"/>
              <a:t>NLP implementation steps</a:t>
            </a:r>
          </a:p>
          <a:p>
            <a:r>
              <a:rPr lang="en-IN" sz="1800" dirty="0"/>
              <a:t>Pre-processing</a:t>
            </a:r>
          </a:p>
          <a:p>
            <a:r>
              <a:rPr lang="en-IN" sz="1800" dirty="0"/>
              <a:t>Training</a:t>
            </a:r>
          </a:p>
          <a:p>
            <a:r>
              <a:rPr lang="en-IN" sz="1800" dirty="0"/>
              <a:t>Deployment and inference</a:t>
            </a:r>
          </a:p>
        </p:txBody>
      </p:sp>
    </p:spTree>
    <p:extLst>
      <p:ext uri="{BB962C8B-B14F-4D97-AF65-F5344CB8AC3E}">
        <p14:creationId xmlns:p14="http://schemas.microsoft.com/office/powerpoint/2010/main" val="29826853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282465"/>
            <a:ext cx="7704000" cy="572700"/>
          </a:xfrm>
        </p:spPr>
        <p:txBody>
          <a:bodyPr/>
          <a:lstStyle/>
          <a:p>
            <a:r>
              <a:rPr lang="en-IN" dirty="0">
                <a:solidFill>
                  <a:srgbClr val="FFC000"/>
                </a:solidFill>
              </a:rPr>
              <a:t>What are NLP tasks?</a:t>
            </a:r>
            <a:r>
              <a:rPr lang="en-IN" dirty="0"/>
              <a:t/>
            </a:r>
            <a:br>
              <a:rPr lang="en-IN" dirty="0"/>
            </a:br>
            <a:endParaRPr lang="en-IN" dirty="0"/>
          </a:p>
        </p:txBody>
      </p:sp>
      <p:sp>
        <p:nvSpPr>
          <p:cNvPr id="3" name="Text Placeholder 2"/>
          <p:cNvSpPr>
            <a:spLocks noGrp="1"/>
          </p:cNvSpPr>
          <p:nvPr>
            <p:ph type="body" idx="1"/>
          </p:nvPr>
        </p:nvSpPr>
        <p:spPr>
          <a:xfrm>
            <a:off x="720000" y="782320"/>
            <a:ext cx="7704000" cy="3881120"/>
          </a:xfrm>
        </p:spPr>
        <p:txBody>
          <a:bodyPr/>
          <a:lstStyle/>
          <a:p>
            <a:pPr marL="139700" indent="0">
              <a:buNone/>
            </a:pPr>
            <a:r>
              <a:rPr lang="en-IN" sz="1600" dirty="0" smtClean="0"/>
              <a:t>Natural </a:t>
            </a:r>
            <a:r>
              <a:rPr lang="en-IN" sz="1600" dirty="0"/>
              <a:t>language processing (NLP) techniques, or NLP tasks, break down human text or speech into smaller parts that computer programs can easily understand. Common text processing and </a:t>
            </a:r>
            <a:r>
              <a:rPr lang="en-IN" sz="1600" dirty="0" err="1"/>
              <a:t>analyzing</a:t>
            </a:r>
            <a:r>
              <a:rPr lang="en-IN" sz="1600" dirty="0"/>
              <a:t> capabilities in NLP are given below. </a:t>
            </a:r>
            <a:endParaRPr lang="en-IN" sz="1600" dirty="0" smtClean="0"/>
          </a:p>
          <a:p>
            <a:r>
              <a:rPr lang="en-IN" sz="1600" dirty="0"/>
              <a:t> </a:t>
            </a:r>
            <a:r>
              <a:rPr lang="en-IN" sz="1600" dirty="0" smtClean="0"/>
              <a:t>Part-f-speech </a:t>
            </a:r>
            <a:r>
              <a:rPr lang="en-IN" sz="1600" dirty="0"/>
              <a:t>tagging</a:t>
            </a:r>
          </a:p>
          <a:p>
            <a:r>
              <a:rPr lang="en-IN" sz="1600" dirty="0"/>
              <a:t>Word-sense disambiguation</a:t>
            </a:r>
          </a:p>
          <a:p>
            <a:r>
              <a:rPr lang="en-IN" sz="1600" dirty="0"/>
              <a:t>Speech recognition</a:t>
            </a:r>
          </a:p>
          <a:p>
            <a:r>
              <a:rPr lang="en-IN" sz="1600" dirty="0"/>
              <a:t>Machine translation</a:t>
            </a:r>
          </a:p>
          <a:p>
            <a:r>
              <a:rPr lang="en-IN" sz="1600" dirty="0"/>
              <a:t>Named-entity recognition</a:t>
            </a:r>
          </a:p>
          <a:p>
            <a:r>
              <a:rPr lang="en-IN" sz="1600" dirty="0"/>
              <a:t>Sentiment </a:t>
            </a:r>
            <a:r>
              <a:rPr lang="en-IN" sz="1600" dirty="0" smtClean="0"/>
              <a:t>analysis</a:t>
            </a:r>
          </a:p>
          <a:p>
            <a:pPr marL="139700" indent="0">
              <a:buNone/>
            </a:pPr>
            <a:r>
              <a:rPr lang="en-IN" sz="3200" dirty="0" smtClean="0"/>
              <a:t> </a:t>
            </a:r>
            <a:r>
              <a:rPr lang="en-IN" sz="3200" dirty="0">
                <a:solidFill>
                  <a:srgbClr val="FFC000"/>
                </a:solidFill>
              </a:rPr>
              <a:t>A</a:t>
            </a:r>
            <a:r>
              <a:rPr lang="en-IN" sz="3200" dirty="0" smtClean="0">
                <a:solidFill>
                  <a:srgbClr val="FFC000"/>
                </a:solidFill>
              </a:rPr>
              <a:t>pproaches to NLP?</a:t>
            </a:r>
          </a:p>
          <a:p>
            <a:r>
              <a:rPr lang="en-IN" sz="1600" dirty="0"/>
              <a:t>Supervised NLP</a:t>
            </a:r>
          </a:p>
          <a:p>
            <a:r>
              <a:rPr lang="en-IN" sz="1600" dirty="0"/>
              <a:t>U</a:t>
            </a:r>
            <a:r>
              <a:rPr lang="en-IN" sz="1600" dirty="0" smtClean="0"/>
              <a:t>nsupervised </a:t>
            </a:r>
            <a:r>
              <a:rPr lang="en-IN" sz="1600" dirty="0"/>
              <a:t>NLP</a:t>
            </a:r>
          </a:p>
          <a:p>
            <a:r>
              <a:rPr lang="en-IN" sz="1600" dirty="0"/>
              <a:t>Natural language </a:t>
            </a:r>
            <a:r>
              <a:rPr lang="en-IN" sz="1600" dirty="0" smtClean="0"/>
              <a:t>understanding</a:t>
            </a:r>
          </a:p>
          <a:p>
            <a:r>
              <a:rPr lang="en-IN" sz="1600" dirty="0"/>
              <a:t>Natural language generation</a:t>
            </a:r>
            <a:br>
              <a:rPr lang="en-IN" sz="1600" dirty="0"/>
            </a:br>
            <a:endParaRPr lang="en-IN" sz="1600" dirty="0"/>
          </a:p>
          <a:p>
            <a:pPr marL="139700" indent="0">
              <a:buNone/>
            </a:pPr>
            <a:endParaRPr lang="en-IN" sz="1600" dirty="0" smtClean="0"/>
          </a:p>
          <a:p>
            <a:pPr marL="139700" indent="0">
              <a:buNone/>
            </a:pPr>
            <a:endParaRPr lang="en-IN" sz="1600" dirty="0"/>
          </a:p>
        </p:txBody>
      </p:sp>
    </p:spTree>
    <p:extLst>
      <p:ext uri="{BB962C8B-B14F-4D97-AF65-F5344CB8AC3E}">
        <p14:creationId xmlns:p14="http://schemas.microsoft.com/office/powerpoint/2010/main" val="2106717852"/>
      </p:ext>
    </p:extLst>
  </p:cSld>
  <p:clrMapOvr>
    <a:masterClrMapping/>
  </p:clrMapOvr>
  <p:timing>
    <p:tnLst>
      <p:par>
        <p:cTn id="1" dur="indefinite" restart="never" nodeType="tmRoot"/>
      </p:par>
    </p:tnLst>
  </p:timing>
</p:sld>
</file>

<file path=ppt/theme/theme1.xml><?xml version="1.0" encoding="utf-8"?>
<a:theme xmlns:a="http://schemas.openxmlformats.org/drawingml/2006/main" name="Computer Algorithm Lesson for College by Slidesgo">
  <a:themeElements>
    <a:clrScheme name="Simple Light">
      <a:dk1>
        <a:srgbClr val="FFFFFF"/>
      </a:dk1>
      <a:lt1>
        <a:srgbClr val="072C4E"/>
      </a:lt1>
      <a:dk2>
        <a:srgbClr val="FFE000"/>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3222</TotalTime>
  <Words>1825</Words>
  <Application>Microsoft Office PowerPoint</Application>
  <PresentationFormat>On-screen Show (16:9)</PresentationFormat>
  <Paragraphs>603</Paragraphs>
  <Slides>29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Comfortaa</vt:lpstr>
      <vt:lpstr>PT Sans</vt:lpstr>
      <vt:lpstr>Nunito Light</vt:lpstr>
      <vt:lpstr>DM Sans</vt:lpstr>
      <vt:lpstr>Arial</vt:lpstr>
      <vt:lpstr>Lato</vt:lpstr>
      <vt:lpstr>Computer Algorithm Lesson for College by Slidesgo</vt:lpstr>
      <vt:lpstr>Building a Smarter AI-Powered Spam Classifier</vt:lpstr>
      <vt:lpstr>PHASE 4 DEVELOPMENT PART 2</vt:lpstr>
      <vt:lpstr>OBJECT DETECTION WITH </vt:lpstr>
      <vt:lpstr>RECURRENT NEURAL NETWORKS</vt:lpstr>
      <vt:lpstr>PowerPoint Presentation</vt:lpstr>
      <vt:lpstr>Applications of Recurrent Neural Network              1.Language Modelling and Generating Text              2.Speech Recognition              3.Machine Translation              4.Image Recognition, Face detection              5.Time series Forecasting  TYPES OF RNN :               1.One to One                2.One to Many                3.Many to One               4. Many to Many   </vt:lpstr>
      <vt:lpstr>Natural language processing</vt:lpstr>
      <vt:lpstr>How does NLP work?</vt:lpstr>
      <vt:lpstr>What are NLP tasks? </vt:lpstr>
      <vt:lpstr>Data Collection and Preprocessing:   1. Download the dataset from the provided Kaggle link.   2. Load the dataset and examine its structure.   3. Preprocess the text data by removing punctuation, converting text to lowercase, and tokenizing the messages.  Data Exploration:                                             Explore the dataset to understand its distribution, class balance, and any patterns in the data.  Feature Extraction:                                                                               Convert the text messages into numerical features. You can use TF-IDF (Term Frequency-Inverse Document Frequency) or other techniques like Word Embeddings (Word2Vec, GloVe). </vt:lpstr>
      <vt:lpstr> Split Data:                    Split the dataset into a training set, a validation set, and a test set. A common split is 70% for training, 15% for validation, and 15% for testing.   Select a Machine Learning Algorithm:                                   Choose a machine learning algorithm for text classification. For this task, a good starting point is to use Multinomial Naive Bayes, which is a common choice for text classification problems.  Model Training: Train the selected algorithm on the training data using the features you've extracted.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Windows User</cp:lastModifiedBy>
  <cp:revision>61</cp:revision>
  <dcterms:modified xsi:type="dcterms:W3CDTF">2023-10-30T07:16:20Z</dcterms:modified>
</cp:coreProperties>
</file>